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737" r:id="rId3"/>
  </p:sldMasterIdLst>
  <p:notesMasterIdLst>
    <p:notesMasterId r:id="rId80"/>
  </p:notesMasterIdLst>
  <p:sldIdLst>
    <p:sldId id="256" r:id="rId4"/>
    <p:sldId id="303" r:id="rId5"/>
    <p:sldId id="262" r:id="rId6"/>
    <p:sldId id="259" r:id="rId7"/>
    <p:sldId id="260" r:id="rId8"/>
    <p:sldId id="288" r:id="rId9"/>
    <p:sldId id="284" r:id="rId10"/>
    <p:sldId id="263" r:id="rId11"/>
    <p:sldId id="29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48" r:id="rId20"/>
    <p:sldId id="349" r:id="rId21"/>
    <p:sldId id="29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38" r:id="rId65"/>
    <p:sldId id="299" r:id="rId66"/>
    <p:sldId id="266" r:id="rId67"/>
    <p:sldId id="267" r:id="rId68"/>
    <p:sldId id="268" r:id="rId69"/>
    <p:sldId id="269" r:id="rId70"/>
    <p:sldId id="300" r:id="rId71"/>
    <p:sldId id="301" r:id="rId72"/>
    <p:sldId id="302" r:id="rId73"/>
    <p:sldId id="272" r:id="rId74"/>
    <p:sldId id="270" r:id="rId75"/>
    <p:sldId id="358" r:id="rId76"/>
    <p:sldId id="337" r:id="rId77"/>
    <p:sldId id="287" r:id="rId78"/>
    <p:sldId id="315" r:id="rId79"/>
  </p:sldIdLst>
  <p:sldSz cx="10080625" cy="567055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81AC"/>
    <a:srgbClr val="EDCDCE"/>
    <a:srgbClr val="EEA98C"/>
    <a:srgbClr val="DBA159"/>
    <a:srgbClr val="A7BFD5"/>
    <a:srgbClr val="416687"/>
    <a:srgbClr val="9F6A35"/>
    <a:srgbClr val="FEBB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106" d="100"/>
          <a:sy n="106" d="100"/>
        </p:scale>
        <p:origin x="-490" y="-72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DB718-FFA3-4873-A6A2-0C7E4599DD4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E6C7F-5132-4947-8DE8-1070F5B44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3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C3FA8-8D92-0145-A3F1-BDED1660AFB0}" type="slidenum">
              <a:rPr kumimoji="1" lang="x-none" altLang="en-US" smtClean="0"/>
              <a:t>40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1766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8C53E-123A-47BF-A5DB-81866586714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9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134AB05-182C-47BB-B443-2164C082077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CF920AA-028D-4886-A9FF-3E51CC3B7F6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DE60E-7759-4392-9E32-23AE8A0427A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F9B392D-3ABA-4F37-9698-7C82B942A3B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44CE944-63CC-4C7B-A10C-B62F5C185DF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8950C3F-5715-4A85-B2BC-BA4C1DBEA9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721FF6F-0A43-4727-9D8D-856E8BC343B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37A6771-6301-4F36-B42A-C1FDB27609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5AB704D-2B63-42E6-BA0E-A1BB80BB04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69C5192-B6D7-4EC0-8774-FD73ACD3D5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F131C9-7FDD-49BF-96D1-42B3FB6FCC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C29EDCB-8C81-4C0E-BE16-31FFD73AED4A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161287A-1BE1-4A81-B378-51F53B7665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2C63621-93DC-4445-9296-6EB16FBD9D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2D05FC6-AFA9-4F54-958B-7D2E3A70ED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579727B-B6E6-423C-A26E-B35903FF017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9C1C1E0-F268-4722-8167-BDE8F634C8C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6047" y="1761550"/>
            <a:ext cx="8568531" cy="121549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12094" y="3213315"/>
            <a:ext cx="7056438" cy="14491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004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958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6300" y="3643856"/>
            <a:ext cx="8568531" cy="11262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6300" y="2403422"/>
            <a:ext cx="8568531" cy="124043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2391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4790" y="1093423"/>
            <a:ext cx="4917805" cy="3095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40605" y="1093423"/>
            <a:ext cx="4917805" cy="3095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659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4031" y="1269311"/>
            <a:ext cx="4454027" cy="5289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4031" y="1798299"/>
            <a:ext cx="4454027" cy="32671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120818" y="1269311"/>
            <a:ext cx="4455776" cy="5289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120818" y="1798299"/>
            <a:ext cx="4455776" cy="32671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882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EE5E08-4E32-43D9-932B-7478F238B9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1772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868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034" y="225774"/>
            <a:ext cx="3316456" cy="96084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41249" y="225776"/>
            <a:ext cx="5635349" cy="48396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4034" y="1186616"/>
            <a:ext cx="3316456" cy="38788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138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5873" y="3969385"/>
            <a:ext cx="6048375" cy="468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75873" y="506674"/>
            <a:ext cx="6048375" cy="340233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75873" y="4437993"/>
            <a:ext cx="6048375" cy="6655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2668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81510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057499" y="187706"/>
            <a:ext cx="2500906" cy="400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54785" y="187706"/>
            <a:ext cx="7334704" cy="400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indent="0" algn="r">
              <a:buNone/>
            </a:pPr>
            <a:fld id="{EBC01BC9-6B88-4D23-BD0D-189F928E0AC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DE2D293-F38E-448E-AC3D-142833EE093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357FCC-A1CF-45D4-881A-2E83A2A17A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37D3665-2F7D-4E7A-B36D-FFDD3E8588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B052C4-ECB0-45AF-A2B2-9256A03B03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A471757-E2B8-41AD-BCF8-A41A23B02F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C074167-E6A7-4278-B0B0-A465FED8CA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문서 5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3300" b="0" strike="noStrike" spc="-1">
                <a:solidFill>
                  <a:srgbClr val="DD4100"/>
                </a:solidFill>
                <a:latin typeface="Arial"/>
              </a:rPr>
              <a:t>제목 텍스트의 서식을 편집하려면 클릭하십시오</a:t>
            </a:r>
            <a:r>
              <a:rPr lang="en-US" sz="3300" b="0" strike="noStrike" spc="-1">
                <a:solidFill>
                  <a:srgbClr val="DD4100"/>
                </a:solidFill>
                <a:latin typeface="Arial"/>
              </a:rPr>
              <a:t>.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289440" indent="-21708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ko-KR" sz="2400" b="0" strike="noStrike" spc="-1">
                <a:solidFill>
                  <a:srgbClr val="009BDD"/>
                </a:solidFill>
                <a:latin typeface="Arial"/>
              </a:rPr>
              <a:t>개요 텍스트의 서식을 편집하려면 클릭하십시오</a:t>
            </a:r>
            <a:endParaRPr lang="en-US" sz="2400" b="0" strike="noStrike" spc="-1">
              <a:solidFill>
                <a:srgbClr val="009BDD"/>
              </a:solidFill>
              <a:latin typeface="Arial"/>
            </a:endParaRPr>
          </a:p>
          <a:p>
            <a:pPr marL="578880" lvl="1" indent="-21708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9BDD"/>
                </a:solidFill>
                <a:latin typeface="Arial"/>
              </a:rPr>
              <a:t>2</a:t>
            </a:r>
            <a:r>
              <a:rPr lang="ko-KR" sz="21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2100" b="0" strike="noStrike" spc="-1">
              <a:solidFill>
                <a:srgbClr val="009BDD"/>
              </a:solidFill>
              <a:latin typeface="Arial"/>
            </a:endParaRPr>
          </a:p>
          <a:p>
            <a:pPr marL="868320" lvl="2" indent="-19296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9BDD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9BDD"/>
              </a:solidFill>
              <a:latin typeface="Arial"/>
            </a:endParaRPr>
          </a:p>
          <a:p>
            <a:pPr marL="1157760" lvl="3" indent="-14472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4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1447200" lvl="4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5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1736640" lvl="5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6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2026080" lvl="6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7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&lt;날짜/시간&gt;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&lt;바닥글&gt;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78645A84-5D11-4FD9-992F-7F586A9C88B7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순서도: 문서 84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3300" b="0" strike="noStrike" spc="-1">
                <a:solidFill>
                  <a:srgbClr val="DD4100"/>
                </a:solidFill>
                <a:latin typeface="Arial"/>
              </a:rPr>
              <a:t>제목 텍스트의 서식을 편집하려면 클릭하십시오</a:t>
            </a:r>
            <a:r>
              <a:rPr lang="en-US" sz="3300" b="0" strike="noStrike" spc="-1">
                <a:solidFill>
                  <a:srgbClr val="DD4100"/>
                </a:solidFill>
                <a:latin typeface="Arial"/>
              </a:rPr>
              <a:t>.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289440" indent="-21708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ko-KR" sz="2400" b="0" strike="noStrike" spc="-1">
                <a:solidFill>
                  <a:srgbClr val="009BDD"/>
                </a:solidFill>
                <a:latin typeface="Arial"/>
              </a:rPr>
              <a:t>개요 텍스트의 서식을 편집하려면 클릭하십시오</a:t>
            </a:r>
            <a:endParaRPr lang="en-US" sz="2400" b="0" strike="noStrike" spc="-1">
              <a:solidFill>
                <a:srgbClr val="009BDD"/>
              </a:solidFill>
              <a:latin typeface="Arial"/>
            </a:endParaRPr>
          </a:p>
          <a:p>
            <a:pPr marL="578880" lvl="1" indent="-21708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9BDD"/>
                </a:solidFill>
                <a:latin typeface="Arial"/>
              </a:rPr>
              <a:t>2</a:t>
            </a:r>
            <a:r>
              <a:rPr lang="ko-KR" sz="21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2100" b="0" strike="noStrike" spc="-1">
              <a:solidFill>
                <a:srgbClr val="009BDD"/>
              </a:solidFill>
              <a:latin typeface="Arial"/>
            </a:endParaRPr>
          </a:p>
          <a:p>
            <a:pPr marL="868320" lvl="2" indent="-19296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9BDD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rgbClr val="009BDD"/>
              </a:solidFill>
              <a:latin typeface="Arial"/>
            </a:endParaRPr>
          </a:p>
          <a:p>
            <a:pPr marL="1157760" lvl="3" indent="-14472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4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1447200" lvl="4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5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1736640" lvl="5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6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  <a:p>
            <a:pPr marL="2026080" lvl="6" indent="-14472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9BDD"/>
                </a:solidFill>
                <a:latin typeface="Arial"/>
              </a:rPr>
              <a:t>7</a:t>
            </a:r>
            <a:r>
              <a:rPr lang="ko-KR" sz="1500" b="0" strike="noStrike" spc="-1">
                <a:solidFill>
                  <a:srgbClr val="009BDD"/>
                </a:solidFill>
                <a:latin typeface="Arial"/>
              </a:rPr>
              <a:t>번째 개요 수준</a:t>
            </a:r>
            <a:endParaRPr lang="en-US" sz="1500" b="0" strike="noStrike" spc="-1">
              <a:solidFill>
                <a:srgbClr val="009BDD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7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&lt;날짜/시간&gt;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ftr" idx="8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</a:rPr>
              <a:t>&lt;바닥글&gt;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sldNum" idx="9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724B1BA4-4397-46EA-BD19-99977658DBAB}" type="slidenum">
              <a:rPr lang="en-US" sz="14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04031" y="227085"/>
            <a:ext cx="9072563" cy="945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4031" y="1323133"/>
            <a:ext cx="9072563" cy="3742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04031" y="5255760"/>
            <a:ext cx="235214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&lt;날짜/시간&gt;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44214" y="5255760"/>
            <a:ext cx="3192198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ctr">
              <a:buNone/>
            </a:pPr>
            <a:r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&lt;바닥글&gt;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24448" y="5255760"/>
            <a:ext cx="2352146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indent="0" algn="r">
              <a:buNone/>
            </a:pPr>
            <a:fld id="{78645A84-5D11-4FD9-992F-7F586A9C88B7}" type="slidenum">
              <a:rPr lang="en-US" sz="1400" b="0" strike="noStrike" spc="-1" smtClean="0">
                <a:solidFill>
                  <a:srgbClr val="FFFFFF"/>
                </a:solidFill>
                <a:latin typeface="Arial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49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60000" y="1423440"/>
            <a:ext cx="9360000" cy="55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3300" b="0" strike="noStrike" spc="-1" dirty="0">
                <a:solidFill>
                  <a:schemeClr val="tx2"/>
                </a:solidFill>
                <a:latin typeface="Arial"/>
              </a:rPr>
              <a:t>HTML CSS </a:t>
            </a:r>
            <a:r>
              <a:rPr lang="ko-KR" sz="3300" b="0" strike="noStrike" spc="-1" dirty="0">
                <a:solidFill>
                  <a:schemeClr val="tx2"/>
                </a:solidFill>
                <a:latin typeface="Arial"/>
              </a:rPr>
              <a:t>프로젝트</a:t>
            </a:r>
            <a:endParaRPr lang="en-US" sz="3300" b="0" strike="noStrike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idx="1"/>
          </p:nvPr>
        </p:nvSpPr>
        <p:spPr>
          <a:xfrm>
            <a:off x="180000" y="306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108000" indent="0" algn="ctr">
              <a:spcBef>
                <a:spcPts val="1060"/>
              </a:spcBef>
              <a:buClr>
                <a:srgbClr val="77CAEE"/>
              </a:buClr>
              <a:buSzPct val="45000"/>
              <a:buNone/>
            </a:pPr>
            <a:r>
              <a:rPr lang="en-US" sz="3200" b="0" strike="noStrike" spc="-1" dirty="0">
                <a:solidFill>
                  <a:schemeClr val="tx2"/>
                </a:solidFill>
                <a:latin typeface="Arial"/>
              </a:rPr>
              <a:t>1</a:t>
            </a:r>
            <a:r>
              <a:rPr lang="ko-KR" sz="3200" b="0" strike="noStrike" spc="-1" dirty="0">
                <a:solidFill>
                  <a:schemeClr val="tx2"/>
                </a:solidFill>
                <a:latin typeface="Arial"/>
              </a:rPr>
              <a:t>조</a:t>
            </a:r>
            <a:endParaRPr lang="en-US" sz="3200" b="0" strike="noStrike" spc="-1" dirty="0">
              <a:solidFill>
                <a:schemeClr val="tx2"/>
              </a:solidFill>
              <a:latin typeface="Arial"/>
            </a:endParaRPr>
          </a:p>
          <a:p>
            <a:pPr marL="108000" indent="0" algn="ctr">
              <a:spcBef>
                <a:spcPts val="1060"/>
              </a:spcBef>
              <a:buClr>
                <a:srgbClr val="77CAEE"/>
              </a:buClr>
              <a:buSzPct val="45000"/>
              <a:buNone/>
            </a:pPr>
            <a:r>
              <a:rPr lang="ko-KR" altLang="en-US" spc="-1" dirty="0" smtClean="0">
                <a:solidFill>
                  <a:schemeClr val="tx2"/>
                </a:solidFill>
                <a:latin typeface="Arial"/>
              </a:rPr>
              <a:t>조장 </a:t>
            </a:r>
            <a:r>
              <a:rPr lang="en-US" altLang="ko-KR" spc="-1" dirty="0" smtClean="0">
                <a:solidFill>
                  <a:schemeClr val="tx2"/>
                </a:solidFill>
                <a:latin typeface="Arial"/>
              </a:rPr>
              <a:t>: </a:t>
            </a:r>
            <a:r>
              <a:rPr lang="ko-KR" altLang="ko-KR" spc="-1" dirty="0" smtClean="0">
                <a:solidFill>
                  <a:schemeClr val="tx2"/>
                </a:solidFill>
                <a:latin typeface="Arial"/>
              </a:rPr>
              <a:t>황성구</a:t>
            </a:r>
            <a:endParaRPr lang="en-US" altLang="ko-KR" spc="-1" dirty="0">
              <a:solidFill>
                <a:schemeClr val="tx2"/>
              </a:solidFill>
              <a:latin typeface="Arial"/>
            </a:endParaRPr>
          </a:p>
          <a:p>
            <a:pPr marL="108000" indent="0" algn="ctr">
              <a:spcBef>
                <a:spcPts val="1060"/>
              </a:spcBef>
              <a:buClr>
                <a:srgbClr val="77CAEE"/>
              </a:buClr>
              <a:buSzPct val="45000"/>
              <a:buNone/>
            </a:pPr>
            <a:r>
              <a:rPr lang="ko-KR" altLang="en-US" sz="3200" b="0" strike="noStrike" spc="-1" dirty="0" smtClean="0">
                <a:solidFill>
                  <a:schemeClr val="tx2"/>
                </a:solidFill>
                <a:latin typeface="Arial"/>
              </a:rPr>
              <a:t>조원 </a:t>
            </a:r>
            <a:r>
              <a:rPr lang="en-US" altLang="ko-KR" spc="-1" dirty="0" smtClean="0">
                <a:solidFill>
                  <a:schemeClr val="tx2"/>
                </a:solidFill>
                <a:latin typeface="Arial"/>
              </a:rPr>
              <a:t>: </a:t>
            </a:r>
            <a:r>
              <a:rPr lang="ko-KR" sz="3200" b="0" strike="noStrike" spc="-1" dirty="0" smtClean="0">
                <a:solidFill>
                  <a:schemeClr val="tx2"/>
                </a:solidFill>
                <a:latin typeface="Arial"/>
              </a:rPr>
              <a:t>김상진 </a:t>
            </a:r>
            <a:r>
              <a:rPr lang="ko-KR" sz="3200" b="0" strike="noStrike" spc="-1" dirty="0">
                <a:solidFill>
                  <a:schemeClr val="tx2"/>
                </a:solidFill>
                <a:latin typeface="Arial"/>
              </a:rPr>
              <a:t>김수인 김현경 </a:t>
            </a:r>
            <a:r>
              <a:rPr lang="ko-KR" sz="3200" b="0" strike="noStrike" spc="-1" dirty="0" smtClean="0">
                <a:solidFill>
                  <a:schemeClr val="tx2"/>
                </a:solidFill>
                <a:latin typeface="Arial"/>
              </a:rPr>
              <a:t>김훈섭</a:t>
            </a:r>
            <a:endParaRPr lang="en-US" sz="3200" b="0" strike="noStrike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8127-4EB6-498A-B2AF-2F488A6DB8DF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8" descr="텍스트, 다른, 스크린샷, 그릇이(가) 표시된 사진&#10;&#10;자동 생성된 설명">
            <a:extLst>
              <a:ext uri="{FF2B5EF4-FFF2-40B4-BE49-F238E27FC236}">
                <a16:creationId xmlns="" xmlns:a16="http://schemas.microsoft.com/office/drawing/2014/main" id="{84214494-98A5-C9FA-F8BB-740F75BE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4770"/>
            <a:ext cx="10080625" cy="535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78232F2-4D1E-A17C-C527-0585C4B74E5D}"/>
              </a:ext>
            </a:extLst>
          </p:cNvPr>
          <p:cNvSpPr/>
          <p:nvPr/>
        </p:nvSpPr>
        <p:spPr>
          <a:xfrm>
            <a:off x="7355706" y="204770"/>
            <a:ext cx="1611850" cy="56311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9">
            <a:extLst>
              <a:ext uri="{FF2B5EF4-FFF2-40B4-BE49-F238E27FC236}">
                <a16:creationId xmlns="" xmlns:a16="http://schemas.microsoft.com/office/drawing/2014/main" id="{6C4125FB-0DE4-BFF8-1863-A45C02E4C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282" y="143077"/>
            <a:ext cx="5049501" cy="33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7">
            <a:extLst>
              <a:ext uri="{FF2B5EF4-FFF2-40B4-BE49-F238E27FC236}">
                <a16:creationId xmlns="" xmlns:a16="http://schemas.microsoft.com/office/drawing/2014/main" id="{0EF0AAAE-0CA8-AAA0-997C-B0327273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452" y="1929562"/>
            <a:ext cx="5537780" cy="369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B5EA3401-A2E8-3D88-C6E2-B96DE99DF410}"/>
              </a:ext>
            </a:extLst>
          </p:cNvPr>
          <p:cNvSpPr/>
          <p:nvPr/>
        </p:nvSpPr>
        <p:spPr>
          <a:xfrm>
            <a:off x="1101257" y="2589814"/>
            <a:ext cx="237577" cy="2861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D81AD763-0A6A-1F38-A86A-10AA9C3C705D}"/>
              </a:ext>
            </a:extLst>
          </p:cNvPr>
          <p:cNvSpPr/>
          <p:nvPr/>
        </p:nvSpPr>
        <p:spPr>
          <a:xfrm>
            <a:off x="4184509" y="3166057"/>
            <a:ext cx="237578" cy="28615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5B16975-CFA2-0F00-8A3F-202B67220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05" y="1862144"/>
            <a:ext cx="2908035" cy="194118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CD67800-37AC-4E14-89B0-F79DCB3FB8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44214" y="1301372"/>
            <a:ext cx="0" cy="306780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FF4867A-9FC4-80CB-1794-1D9B69E40F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449" y="1862144"/>
            <a:ext cx="2924758" cy="195234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20F1788F-A5AE-4188-8274-F7F2E3833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611210" y="1301372"/>
            <a:ext cx="0" cy="306780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BCB67C-698C-5F62-0D74-F36CC28CCB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056" y="1862144"/>
            <a:ext cx="2908035" cy="19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3994038-959D-A3FB-2188-CA27D6FDFE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3054116"/>
            <a:ext cx="3819934" cy="2549896"/>
          </a:xfrm>
          <a:prstGeom prst="rect">
            <a:avLst/>
          </a:prstGeom>
        </p:spPr>
      </p:pic>
      <p:cxnSp>
        <p:nvCxnSpPr>
          <p:cNvPr id="3080" name="Straight Connector 3079">
            <a:extLst>
              <a:ext uri="{FF2B5EF4-FFF2-40B4-BE49-F238E27FC236}">
                <a16:creationId xmlns="" xmlns:a16="http://schemas.microsoft.com/office/drawing/2014/main" id="{91B6081D-D3E8-4209-B85B-EB1C655A62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036355" y="918773"/>
            <a:ext cx="9128" cy="3840812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2">
            <a:extLst>
              <a:ext uri="{FF2B5EF4-FFF2-40B4-BE49-F238E27FC236}">
                <a16:creationId xmlns="" xmlns:a16="http://schemas.microsoft.com/office/drawing/2014/main" id="{1AE514F6-79A5-E6CF-B4D5-5A0A3036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832" y="160486"/>
            <a:ext cx="3903706" cy="238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82" name="Straight Connector 3081">
            <a:extLst>
              <a:ext uri="{FF2B5EF4-FFF2-40B4-BE49-F238E27FC236}">
                <a16:creationId xmlns="" xmlns:a16="http://schemas.microsoft.com/office/drawing/2014/main" id="{28CA55E4-1295-45C8-BA05-5A9E705B74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60055" y="2835274"/>
            <a:ext cx="3463482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Connector 3083">
            <a:extLst>
              <a:ext uri="{FF2B5EF4-FFF2-40B4-BE49-F238E27FC236}">
                <a16:creationId xmlns="" xmlns:a16="http://schemas.microsoft.com/office/drawing/2014/main" id="{08C5794E-A9A1-4A23-AF68-C79A782233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465576" y="2835274"/>
            <a:ext cx="3463482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9878C02-5348-25AD-563A-D70DC35576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576" y="3054115"/>
            <a:ext cx="3751200" cy="25040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A3E8740-BE8D-335C-B26F-D1C8C4E7142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576" y="160486"/>
            <a:ext cx="3679192" cy="2455947"/>
          </a:xfrm>
          <a:prstGeom prst="rect">
            <a:avLst/>
          </a:prstGeom>
        </p:spPr>
      </p:pic>
      <p:sp>
        <p:nvSpPr>
          <p:cNvPr id="8" name="Rectangle 7" descr="&quot;&quot;">
            <a:extLst>
              <a:ext uri="{FF2B5EF4-FFF2-40B4-BE49-F238E27FC236}">
                <a16:creationId xmlns="" xmlns:a16="http://schemas.microsoft.com/office/drawing/2014/main" id="{36BB87C8-9BD2-B642-637D-942A89C79A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313" y="0"/>
            <a:ext cx="10078000" cy="5670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>
            <a:extLst>
              <a:ext uri="{FF2B5EF4-FFF2-40B4-BE49-F238E27FC236}">
                <a16:creationId xmlns="" xmlns:a16="http://schemas.microsoft.com/office/drawing/2014/main" id="{373FA3FC-D80C-A76F-6B79-E47D3A38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96" y="273027"/>
            <a:ext cx="5793734" cy="383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DA6591B-548D-6FAD-A924-18DD5EED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0938" y="2252469"/>
            <a:ext cx="5528593" cy="301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21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269A0696-18C1-1DAB-E65F-CE5746A9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795" y="357035"/>
            <a:ext cx="5528593" cy="301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="" xmlns:a16="http://schemas.microsoft.com/office/drawing/2014/main" id="{FB0557EE-9D65-7ACE-7BE4-DEFDFE894E84}"/>
              </a:ext>
            </a:extLst>
          </p:cNvPr>
          <p:cNvSpPr/>
          <p:nvPr/>
        </p:nvSpPr>
        <p:spPr>
          <a:xfrm>
            <a:off x="812489" y="536865"/>
            <a:ext cx="1241702" cy="57230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48" name="그림 5">
            <a:extLst>
              <a:ext uri="{FF2B5EF4-FFF2-40B4-BE49-F238E27FC236}">
                <a16:creationId xmlns="" xmlns:a16="http://schemas.microsoft.com/office/drawing/2014/main" id="{74FC5BB7-50F6-308C-BCEE-9A1CB1D5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977" y="4105898"/>
            <a:ext cx="4825049" cy="50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E208CBF2-2374-46FF-B191-F024BD3CB2E6}"/>
              </a:ext>
            </a:extLst>
          </p:cNvPr>
          <p:cNvCxnSpPr/>
          <p:nvPr/>
        </p:nvCxnSpPr>
        <p:spPr>
          <a:xfrm>
            <a:off x="1987248" y="1063229"/>
            <a:ext cx="3013687" cy="304267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1025893C-9B9E-656D-A36C-052F30919E11}"/>
              </a:ext>
            </a:extLst>
          </p:cNvPr>
          <p:cNvSpPr/>
          <p:nvPr/>
        </p:nvSpPr>
        <p:spPr>
          <a:xfrm>
            <a:off x="4893304" y="4105898"/>
            <a:ext cx="480405" cy="22577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51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15E9904-CF92-73CD-744F-E51C42ED0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708" y="3465336"/>
            <a:ext cx="2934932" cy="44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C1766E3C-9C8E-7AE0-6A1E-A9152684F78F}"/>
              </a:ext>
            </a:extLst>
          </p:cNvPr>
          <p:cNvCxnSpPr/>
          <p:nvPr/>
        </p:nvCxnSpPr>
        <p:spPr>
          <a:xfrm>
            <a:off x="2104069" y="863709"/>
            <a:ext cx="3326081" cy="25084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41670AE8-8C9B-FD54-0679-70216221D8CA}"/>
              </a:ext>
            </a:extLst>
          </p:cNvPr>
          <p:cNvSpPr/>
          <p:nvPr/>
        </p:nvSpPr>
        <p:spPr>
          <a:xfrm>
            <a:off x="5594222" y="3407581"/>
            <a:ext cx="378023" cy="2244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54" name="TextBox 18">
            <a:extLst>
              <a:ext uri="{FF2B5EF4-FFF2-40B4-BE49-F238E27FC236}">
                <a16:creationId xmlns="" xmlns:a16="http://schemas.microsoft.com/office/drawing/2014/main" id="{9650C81E-47A2-3F85-09F4-5B53B9EC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516" y="1329692"/>
            <a:ext cx="3559721" cy="17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03" tIns="37801" rIns="75603" bIns="37801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ko-KR"/>
              <a:t>1. &lt;a&gt; </a:t>
            </a:r>
            <a:r>
              <a:rPr lang="ko-KR" altLang="en-US"/>
              <a:t>태그 </a:t>
            </a:r>
            <a:r>
              <a:rPr lang="en-US" altLang="ko-KR"/>
              <a:t>href </a:t>
            </a:r>
            <a:r>
              <a:rPr lang="ko-KR" altLang="en-US"/>
              <a:t>속성에 </a:t>
            </a:r>
            <a:r>
              <a:rPr lang="en-US" altLang="ko-KR"/>
              <a:t>id </a:t>
            </a:r>
            <a:r>
              <a:rPr lang="ko-KR" altLang="en-US"/>
              <a:t>값 설정하기</a:t>
            </a:r>
            <a:endParaRPr lang="en-US" altLang="ko-KR"/>
          </a:p>
          <a:p>
            <a:pPr eaLnBrk="1" hangingPunct="1">
              <a:lnSpc>
                <a:spcPct val="200000"/>
              </a:lnSpc>
            </a:pPr>
            <a:r>
              <a:rPr lang="en-US" altLang="ko-KR"/>
              <a:t>2. </a:t>
            </a:r>
            <a:r>
              <a:rPr lang="ko-KR" altLang="en-US"/>
              <a:t>원하는 위치에 </a:t>
            </a:r>
            <a:r>
              <a:rPr lang="en-US" altLang="ko-KR"/>
              <a:t>id </a:t>
            </a:r>
            <a:r>
              <a:rPr lang="ko-KR" altLang="en-US"/>
              <a:t>설정하기</a:t>
            </a:r>
          </a:p>
        </p:txBody>
      </p:sp>
    </p:spTree>
    <p:extLst>
      <p:ext uri="{BB962C8B-B14F-4D97-AF65-F5344CB8AC3E}">
        <p14:creationId xmlns:p14="http://schemas.microsoft.com/office/powerpoint/2010/main" val="27968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모니터, 화면, 검은색이(가) 표시된 사진&#10;&#10;자동 생성된 설명">
            <a:extLst>
              <a:ext uri="{FF2B5EF4-FFF2-40B4-BE49-F238E27FC236}">
                <a16:creationId xmlns="" xmlns:a16="http://schemas.microsoft.com/office/drawing/2014/main" id="{934E440D-E209-0D66-BB4A-A40ABB92EC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34" y="1415117"/>
            <a:ext cx="9016558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9F529C3-C941-49FD-8C67-82F134F64B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0586029-32A0-47E5-9AEC-AE3ABA6B94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4405" y="396939"/>
            <a:ext cx="9291816" cy="48766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F119271-4434-D666-C267-107A3B3CAE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33" y="1604222"/>
            <a:ext cx="4377793" cy="246210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C730EAB-A532-4295-A302-FB4B90DB9F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027049" y="945092"/>
            <a:ext cx="0" cy="3780367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2">
            <a:extLst>
              <a:ext uri="{FF2B5EF4-FFF2-40B4-BE49-F238E27FC236}">
                <a16:creationId xmlns="" xmlns:a16="http://schemas.microsoft.com/office/drawing/2014/main" id="{44B5AE8E-4010-6854-9236-9074DC1B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0799" y="1604222"/>
            <a:ext cx="4377792" cy="24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화살표: 아래로 구부러짐 9">
            <a:extLst>
              <a:ext uri="{FF2B5EF4-FFF2-40B4-BE49-F238E27FC236}">
                <a16:creationId xmlns="" xmlns:a16="http://schemas.microsoft.com/office/drawing/2014/main" id="{3CF05FED-4FA7-96F8-94C6-AA2E7759FFE1}"/>
              </a:ext>
            </a:extLst>
          </p:cNvPr>
          <p:cNvSpPr/>
          <p:nvPr/>
        </p:nvSpPr>
        <p:spPr>
          <a:xfrm>
            <a:off x="4582601" y="548463"/>
            <a:ext cx="941952" cy="793257"/>
          </a:xfrm>
          <a:prstGeom prst="curved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4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0EC2C6-B144-4430-68BA-81F088387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9" y="472315"/>
            <a:ext cx="2043887" cy="47259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DCD67800-37AC-4E14-89B0-F79DCB3FB8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444214" y="1301372"/>
            <a:ext cx="0" cy="306780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800D5B-F013-5640-C896-FC9BED2466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406" y="510084"/>
            <a:ext cx="2091147" cy="47259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20F1788F-A5AE-4188-8274-F7F2E3833E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611210" y="1301372"/>
            <a:ext cx="0" cy="306780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25B2855-73D5-4D8D-EE25-423A804C23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205" y="510085"/>
            <a:ext cx="2091145" cy="47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616B9D-0FF7-9996-115F-3E2E40D9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번째 </a:t>
            </a: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smtClean="0"/>
              <a:t>김현경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FF523C-25E1-86F6-2BB9-6E474F75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1" y="1397949"/>
            <a:ext cx="9184568" cy="3966221"/>
          </a:xfrm>
          <a:prstGeom prst="rect">
            <a:avLst/>
          </a:prstGeom>
        </p:spPr>
        <p:txBody>
          <a:bodyPr lIns="75603" tIns="37801" rIns="75603" bIns="37801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담당영역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회사소개</a:t>
            </a:r>
            <a:r>
              <a:rPr lang="en-US" altLang="ko-KR" dirty="0" smtClean="0"/>
              <a:t>(history)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서브페이지</a:t>
            </a:r>
            <a:r>
              <a:rPr lang="en-US" altLang="ko-KR" dirty="0"/>
              <a:t> – </a:t>
            </a:r>
            <a:r>
              <a:rPr lang="ko-KR" altLang="en-US" dirty="0" smtClean="0"/>
              <a:t>매장안내</a:t>
            </a:r>
            <a:r>
              <a:rPr lang="en-US" altLang="ko-KR" dirty="0" smtClean="0"/>
              <a:t>(location)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사용프로그램 </a:t>
            </a:r>
            <a:r>
              <a:rPr lang="en-US" altLang="ko-KR" dirty="0" smtClean="0"/>
              <a:t>: html 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</a:p>
          <a:p>
            <a:endParaRPr lang="en-US" altLang="ko-KR" b="1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33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\Desktop\쓸만한 그림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792" y="0"/>
            <a:ext cx="9289032" cy="298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\Desktop\쓸만한 그림\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793" y="3004118"/>
            <a:ext cx="9289031" cy="26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3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CB5D9E-706C-66F9-87FB-C8EDB3A3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Dropdown menu bar</a:t>
            </a:r>
            <a:endParaRPr kumimoji="1" lang="x-none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B94022B-36BB-F048-5C16-2F8A50C0D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43" y="1757071"/>
            <a:ext cx="2306273" cy="3478148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375173F-2970-317E-D161-0527B7429A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8202" y="1520170"/>
            <a:ext cx="6426398" cy="40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8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59ECD-C290-22F4-EFD1-B4DF465A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Dropdown menu bar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1042485E-69B1-37A2-93E7-0A6233550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7607" y="2039506"/>
            <a:ext cx="8694539" cy="2985199"/>
          </a:xfr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A6736BAF-DC68-4FC0-BC1E-592719D6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1" y="2156643"/>
            <a:ext cx="3609858" cy="25360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645059C-E869-21E7-E8C1-C521E8F1E6B9}"/>
              </a:ext>
            </a:extLst>
          </p:cNvPr>
          <p:cNvSpPr/>
          <p:nvPr/>
        </p:nvSpPr>
        <p:spPr>
          <a:xfrm>
            <a:off x="5388167" y="2156643"/>
            <a:ext cx="969017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1207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F4F247-3137-4074-0F8F-73C3EE86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Dropdown menu bar</a:t>
            </a:r>
            <a:endParaRPr kumimoji="1" lang="x-none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AAD3236-EA65-AF99-1CF9-AD83E434E1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832" y="4270804"/>
            <a:ext cx="4214084" cy="9855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B280CAF-888B-3A45-4C64-98F4F94BE05C}"/>
              </a:ext>
            </a:extLst>
          </p:cNvPr>
          <p:cNvSpPr/>
          <p:nvPr/>
        </p:nvSpPr>
        <p:spPr>
          <a:xfrm>
            <a:off x="8373933" y="4388738"/>
            <a:ext cx="1182337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028BF4E-24AF-BFC1-8532-0F208C44C3A4}"/>
              </a:ext>
            </a:extLst>
          </p:cNvPr>
          <p:cNvSpPr/>
          <p:nvPr/>
        </p:nvSpPr>
        <p:spPr>
          <a:xfrm>
            <a:off x="5341096" y="4749807"/>
            <a:ext cx="3816920" cy="506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5AFA8D2-AE40-3EB3-A691-4878E037D1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7831" y="2311229"/>
            <a:ext cx="4966942" cy="13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2B9AB9-E9CC-FB77-070E-C70DC379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매장</a:t>
            </a:r>
            <a:r>
              <a:rPr kumimoji="1" lang="ko-KR" altLang="en-US" dirty="0"/>
              <a:t> 안내</a:t>
            </a:r>
            <a:endParaRPr kumimoji="1" lang="x-none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0B8F3DF-AF0D-6ECF-27E5-A6DEF4E41980}"/>
              </a:ext>
            </a:extLst>
          </p:cNvPr>
          <p:cNvSpPr txBox="1"/>
          <p:nvPr/>
        </p:nvSpPr>
        <p:spPr>
          <a:xfrm>
            <a:off x="6148907" y="2295637"/>
            <a:ext cx="2933913" cy="1184336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kumimoji="1" lang="ko-KR" altLang="en-US" dirty="0"/>
              <a:t>전략</a:t>
            </a:r>
            <a:endParaRPr kumimoji="1" lang="en-US" altLang="x-none" dirty="0"/>
          </a:p>
          <a:p>
            <a:endParaRPr kumimoji="1" lang="en-US" altLang="x-none" dirty="0"/>
          </a:p>
          <a:p>
            <a:pPr marL="283510" indent="-283510">
              <a:buAutoNum type="arabicPeriod"/>
            </a:pPr>
            <a:r>
              <a:rPr kumimoji="1" lang="ko-KR" altLang="en-US" dirty="0"/>
              <a:t>이미지 위치 고정</a:t>
            </a:r>
            <a:endParaRPr kumimoji="1" lang="en-US" altLang="ko-KR" dirty="0"/>
          </a:p>
          <a:p>
            <a:pPr marL="283510" indent="-283510">
              <a:buAutoNum type="arabicPeriod"/>
            </a:pPr>
            <a:r>
              <a:rPr kumimoji="1" lang="en-US" altLang="x-none" dirty="0"/>
              <a:t>SVG </a:t>
            </a:r>
            <a:r>
              <a:rPr kumimoji="1" lang="ko-KR" altLang="en-US" dirty="0"/>
              <a:t>사용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6445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화면</a:t>
            </a:r>
            <a:r>
              <a:rPr kumimoji="1" lang="ko-KR" altLang="en-US" dirty="0"/>
              <a:t> 배치 계획</a:t>
            </a:r>
            <a:endParaRPr kumimoji="1" lang="x-none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6ADAAD5-612A-D21B-D4DC-21ECC39C6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1509521"/>
            <a:ext cx="6546151" cy="3597912"/>
          </a:xfrm>
        </p:spPr>
      </p:pic>
    </p:spTree>
    <p:extLst>
      <p:ext uri="{BB962C8B-B14F-4D97-AF65-F5344CB8AC3E}">
        <p14:creationId xmlns:p14="http://schemas.microsoft.com/office/powerpoint/2010/main" val="1834020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화면</a:t>
            </a:r>
            <a:r>
              <a:rPr kumimoji="1" lang="ko-KR" altLang="en-US" dirty="0"/>
              <a:t> 배치 계획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C6AB6824-C8A1-06DB-252E-4FCBFA4F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952" y="1539131"/>
            <a:ext cx="6546151" cy="3597912"/>
          </a:xfrm>
        </p:spPr>
      </p:pic>
    </p:spTree>
    <p:extLst>
      <p:ext uri="{BB962C8B-B14F-4D97-AF65-F5344CB8AC3E}">
        <p14:creationId xmlns:p14="http://schemas.microsoft.com/office/powerpoint/2010/main" val="75882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화면</a:t>
            </a:r>
            <a:r>
              <a:rPr kumimoji="1" lang="ko-KR" altLang="en-US" dirty="0"/>
              <a:t> 배치 계획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DE5A517F-3B38-EDE0-7D0D-D71511ADA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1509521"/>
            <a:ext cx="6546151" cy="3597912"/>
          </a:xfrm>
        </p:spPr>
      </p:pic>
    </p:spTree>
    <p:extLst>
      <p:ext uri="{BB962C8B-B14F-4D97-AF65-F5344CB8AC3E}">
        <p14:creationId xmlns:p14="http://schemas.microsoft.com/office/powerpoint/2010/main" val="3730355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화면</a:t>
            </a:r>
            <a:r>
              <a:rPr kumimoji="1" lang="ko-KR" altLang="en-US" dirty="0"/>
              <a:t> 배치 계획</a:t>
            </a:r>
            <a:endParaRPr kumimoji="1" lang="x-none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="" xmlns:a16="http://schemas.microsoft.com/office/drawing/2014/main" id="{B3D44B35-0583-3011-EFBD-0F1928541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1509521"/>
            <a:ext cx="6546151" cy="3597912"/>
          </a:xfr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2C7BFA3-E50C-4137-E5FD-6C20AB0411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5368646"/>
            <a:ext cx="6426398" cy="1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화면</a:t>
            </a:r>
            <a:r>
              <a:rPr kumimoji="1" lang="ko-KR" altLang="en-US" dirty="0"/>
              <a:t> 배치 계획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7A17D3E3-714C-AC75-E1A7-8D050B2E1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1509521"/>
            <a:ext cx="6546151" cy="3597912"/>
          </a:xfr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4FB9C26-A704-D0B2-4D80-AC90A99FA3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816" y="5368646"/>
            <a:ext cx="6426398" cy="1278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62F9599-69F3-D04B-7ED7-3A1CE4E929F5}"/>
              </a:ext>
            </a:extLst>
          </p:cNvPr>
          <p:cNvSpPr/>
          <p:nvPr/>
        </p:nvSpPr>
        <p:spPr>
          <a:xfrm>
            <a:off x="2268141" y="5271216"/>
            <a:ext cx="553724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4852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 삽입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4F712D26-24B4-E79D-AD9C-E9A76F7E3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04671" y="1293563"/>
            <a:ext cx="6546151" cy="3597912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830ABA9-3120-B740-10DF-F5CC7788D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158" y="2305703"/>
            <a:ext cx="5261536" cy="16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림 180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0" y="0"/>
            <a:ext cx="6264088" cy="3699371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1"/>
          <p:cNvSpPr txBox="1">
            <a:spLocks/>
          </p:cNvSpPr>
          <p:nvPr/>
        </p:nvSpPr>
        <p:spPr>
          <a:xfrm>
            <a:off x="2952080" y="98971"/>
            <a:ext cx="8232510" cy="9450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spc="-1" dirty="0" smtClean="0">
                <a:latin typeface="HY엽서M" pitchFamily="18" charset="-127"/>
                <a:ea typeface="HY엽서M" pitchFamily="18" charset="-127"/>
              </a:rPr>
              <a:t>프로젝트의 </a:t>
            </a:r>
            <a:r>
              <a:rPr lang="ko-KR" altLang="en-US" spc="-1" dirty="0" err="1" smtClean="0">
                <a:latin typeface="HY엽서M" pitchFamily="18" charset="-127"/>
                <a:ea typeface="HY엽서M" pitchFamily="18" charset="-127"/>
              </a:rPr>
              <a:t>컨셉</a:t>
            </a:r>
            <a:r>
              <a:rPr lang="en-US" altLang="ko-KR" spc="-1" dirty="0" smtClean="0">
                <a:latin typeface="HY엽서M" pitchFamily="18" charset="-127"/>
                <a:ea typeface="HY엽서M" pitchFamily="18" charset="-127"/>
              </a:rPr>
              <a:t>(</a:t>
            </a:r>
            <a:r>
              <a:rPr lang="ko-KR" altLang="en-US" spc="-1" dirty="0" smtClean="0">
                <a:latin typeface="HY엽서M" pitchFamily="18" charset="-127"/>
                <a:ea typeface="HY엽서M" pitchFamily="18" charset="-127"/>
              </a:rPr>
              <a:t>스토리</a:t>
            </a:r>
            <a:r>
              <a:rPr lang="en-US" altLang="ko-KR" spc="-1" dirty="0" smtClean="0">
                <a:latin typeface="HY엽서M" pitchFamily="18" charset="-127"/>
                <a:ea typeface="HY엽서M" pitchFamily="18" charset="-127"/>
              </a:rPr>
              <a:t>)</a:t>
            </a:r>
            <a:endParaRPr lang="en-US" spc="-1" dirty="0"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4" name="PlaceHolder 2"/>
          <p:cNvSpPr txBox="1">
            <a:spLocks/>
          </p:cNvSpPr>
          <p:nvPr/>
        </p:nvSpPr>
        <p:spPr>
          <a:xfrm>
            <a:off x="4176216" y="1179091"/>
            <a:ext cx="5400600" cy="17597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치열한 경쟁중인 치킨업계 중 많이 </a:t>
            </a:r>
            <a:r>
              <a:rPr lang="ko-KR" altLang="en-US" sz="2600" spc="-1" dirty="0" err="1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알려지지않은</a:t>
            </a: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 마이너 치킨 브랜드에 영업을 하여 외주 의뢰를 맡았다는 </a:t>
            </a:r>
            <a:r>
              <a:rPr lang="ko-KR" altLang="en-US" sz="2600" spc="-1" dirty="0" err="1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컨셉</a:t>
            </a:r>
            <a:endParaRPr lang="en-US" altLang="ko-KR" sz="2600" spc="-1" dirty="0" smtClean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ko-KR" sz="2600" spc="-1" dirty="0" smtClean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  <a:p>
            <a:pPr marL="108000" indent="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</a:pPr>
            <a:endParaRPr lang="en-US" sz="2800" spc="-1" dirty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</p:txBody>
      </p:sp>
      <p:sp>
        <p:nvSpPr>
          <p:cNvPr id="5" name="PlaceHolder 2"/>
          <p:cNvSpPr txBox="1">
            <a:spLocks/>
          </p:cNvSpPr>
          <p:nvPr/>
        </p:nvSpPr>
        <p:spPr>
          <a:xfrm>
            <a:off x="2487" y="3566747"/>
            <a:ext cx="9720472" cy="21062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1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마이너 치킨 브랜드 </a:t>
            </a:r>
            <a:r>
              <a:rPr lang="ko-KR" altLang="en-US" sz="2600" spc="-1" dirty="0" err="1" smtClean="0">
                <a:solidFill>
                  <a:srgbClr val="0070C0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본스치킨</a:t>
            </a: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 에서 의뢰를 받았다는 </a:t>
            </a:r>
            <a:r>
              <a:rPr lang="ko-KR" altLang="en-US" sz="2600" spc="-1" dirty="0" err="1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컨셉</a:t>
            </a:r>
            <a:endParaRPr lang="en-US" altLang="ko-KR" sz="2600" spc="-1" dirty="0" smtClean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고객의 의뢰내용 </a:t>
            </a:r>
            <a:r>
              <a:rPr lang="en-US" altLang="ko-KR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: </a:t>
            </a: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메이저브랜드인 </a:t>
            </a:r>
            <a:r>
              <a:rPr lang="ko-KR" altLang="en-US" sz="2600" spc="-1" dirty="0" err="1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푸라닭치킨</a:t>
            </a: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 을 벤치마킹</a:t>
            </a:r>
            <a:r>
              <a:rPr lang="en-US" altLang="ko-KR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,  </a:t>
            </a:r>
            <a:r>
              <a:rPr lang="ko-KR" altLang="en-US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비슷한 느낌의 고급스러운 홈페이지를 제작해주세요</a:t>
            </a:r>
            <a:r>
              <a:rPr lang="en-US" altLang="ko-KR" sz="2600" spc="-1" dirty="0" smtClean="0">
                <a:solidFill>
                  <a:schemeClr val="tx2"/>
                </a:solidFill>
                <a:latin typeface="HY엽서M" pitchFamily="18" charset="-127"/>
                <a:ea typeface="HY엽서M" pitchFamily="18" charset="-127"/>
                <a:cs typeface="Noto Sans" pitchFamily="34"/>
              </a:rPr>
              <a:t>	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altLang="ko-KR" sz="2600" spc="-1" dirty="0" smtClean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  <a:p>
            <a:pPr marL="108000" indent="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None/>
            </a:pPr>
            <a:endParaRPr lang="en-US" sz="2800" spc="-1" dirty="0">
              <a:solidFill>
                <a:schemeClr val="tx2"/>
              </a:solidFill>
              <a:latin typeface="HY엽서M" pitchFamily="18" charset="-127"/>
              <a:ea typeface="HY엽서M" pitchFamily="18" charset="-127"/>
              <a:cs typeface="Noto Sans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 삽입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F20A50A-A941-2D47-A58B-514FC77EC1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457" y="5297111"/>
            <a:ext cx="6426398" cy="1795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939DA7A-B1EA-A83D-90EC-ABC31895E233}"/>
              </a:ext>
            </a:extLst>
          </p:cNvPr>
          <p:cNvSpPr/>
          <p:nvPr/>
        </p:nvSpPr>
        <p:spPr>
          <a:xfrm>
            <a:off x="3684399" y="5217970"/>
            <a:ext cx="969017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8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지점검색 텍스트 창 추가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62B0D2DE-402B-D5D6-454F-DF6970301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1051" y="1414356"/>
            <a:ext cx="6546151" cy="3597912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6592D0D-98CC-6026-C154-CE7A9D08FBD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246" y="2457239"/>
            <a:ext cx="5071814" cy="7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지도 이미지 삽입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034D7872-5651-83BB-184E-E79CC8AD6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237" y="1509521"/>
            <a:ext cx="6546151" cy="3597912"/>
          </a:xfrm>
        </p:spPr>
      </p:pic>
    </p:spTree>
    <p:extLst>
      <p:ext uri="{BB962C8B-B14F-4D97-AF65-F5344CB8AC3E}">
        <p14:creationId xmlns:p14="http://schemas.microsoft.com/office/powerpoint/2010/main" val="236997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지도 이미지 링크 삽입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DDEF885-909E-506C-6CB6-F1F9BE7B14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640" y="1256241"/>
            <a:ext cx="1327353" cy="1093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2773A61-9A55-FBAD-855F-99663F0EBE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72" y="1525736"/>
            <a:ext cx="3612224" cy="3496839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="" xmlns:a16="http://schemas.microsoft.com/office/drawing/2014/main" id="{3868F395-8494-6637-5A81-4690228E7872}"/>
              </a:ext>
            </a:extLst>
          </p:cNvPr>
          <p:cNvCxnSpPr>
            <a:cxnSpLocks/>
          </p:cNvCxnSpPr>
          <p:nvPr/>
        </p:nvCxnSpPr>
        <p:spPr>
          <a:xfrm flipV="1">
            <a:off x="1842863" y="1256241"/>
            <a:ext cx="3353628" cy="866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="" xmlns:a16="http://schemas.microsoft.com/office/drawing/2014/main" id="{1F3F011E-7CDE-466C-37E1-BE8576C48BFB}"/>
              </a:ext>
            </a:extLst>
          </p:cNvPr>
          <p:cNvCxnSpPr>
            <a:cxnSpLocks/>
          </p:cNvCxnSpPr>
          <p:nvPr/>
        </p:nvCxnSpPr>
        <p:spPr>
          <a:xfrm flipV="1">
            <a:off x="1766549" y="2349394"/>
            <a:ext cx="3685508" cy="3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932E6D3-FE4C-7E38-3C89-F8B9F18C26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91" y="2457238"/>
            <a:ext cx="4788297" cy="32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0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A4B479-40E1-60E2-F4F4-F1EF7A70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지도 이미지 링크 삽입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739C3FB-BD1A-A93C-5F9C-2644E19DDB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17" y="5845817"/>
            <a:ext cx="6426398" cy="3532092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="" xmlns:a16="http://schemas.microsoft.com/office/drawing/2014/main" id="{ED2CA522-A784-E0B9-1B4C-D228A78E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84" y="1749373"/>
            <a:ext cx="3255202" cy="3160807"/>
          </a:xfr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D911084-AC15-DEB7-054A-D6975357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227" y="1952350"/>
            <a:ext cx="6426398" cy="3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5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90F285-5C17-1B46-B153-6FE0E35A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Hover </a:t>
            </a:r>
            <a:r>
              <a:rPr kumimoji="1" lang="ko-KR" altLang="en-US" dirty="0"/>
              <a:t>기능 추가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FBCBEDC-2BD0-CD97-AF34-5ACE00EA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02" y="4966666"/>
            <a:ext cx="8694539" cy="538532"/>
          </a:xfr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DF023BD-9F4D-1512-DD1B-689A0C2D669C}"/>
              </a:ext>
            </a:extLst>
          </p:cNvPr>
          <p:cNvSpPr/>
          <p:nvPr/>
        </p:nvSpPr>
        <p:spPr>
          <a:xfrm>
            <a:off x="618502" y="5243431"/>
            <a:ext cx="1862609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D03469D-AC34-FA6D-A710-47D0B05B31B2}"/>
              </a:ext>
            </a:extLst>
          </p:cNvPr>
          <p:cNvSpPr/>
          <p:nvPr/>
        </p:nvSpPr>
        <p:spPr>
          <a:xfrm>
            <a:off x="8241977" y="5243431"/>
            <a:ext cx="924648" cy="31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230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590F285-5C17-1B46-B153-6FE0E35A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표와 링크 연결</a:t>
            </a:r>
            <a:endParaRPr kumimoji="1" lang="x-none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A9985DB-52DE-D587-67DF-B9EB3E4CB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422" y="1258290"/>
            <a:ext cx="4515280" cy="1900684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B33C0CF-1D94-68C9-E0AD-FDE24CF9DA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422" y="3431032"/>
            <a:ext cx="5848863" cy="1690664"/>
          </a:xfrm>
          <a:prstGeom prst="rect">
            <a:avLst/>
          </a:prstGeom>
        </p:spPr>
      </p:pic>
      <p:sp>
        <p:nvSpPr>
          <p:cNvPr id="15" name="아래쪽 화살표[D] 14">
            <a:extLst>
              <a:ext uri="{FF2B5EF4-FFF2-40B4-BE49-F238E27FC236}">
                <a16:creationId xmlns="" xmlns:a16="http://schemas.microsoft.com/office/drawing/2014/main" id="{9E7EC9CB-C28C-0F56-A116-854CA1C08625}"/>
              </a:ext>
            </a:extLst>
          </p:cNvPr>
          <p:cNvSpPr/>
          <p:nvPr/>
        </p:nvSpPr>
        <p:spPr>
          <a:xfrm>
            <a:off x="8348462" y="2208632"/>
            <a:ext cx="393997" cy="155043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167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D34BDF-EE23-287A-BB0C-7B05F428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단점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376138E-F4F2-768B-BDFC-14A01A79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813" y="1562766"/>
            <a:ext cx="6079237" cy="3597912"/>
          </a:xfrm>
        </p:spPr>
      </p:pic>
      <p:pic>
        <p:nvPicPr>
          <p:cNvPr id="7" name="그림 6" descr="실루엣이(가) 표시된 사진&#10;&#10;자동 생성된 설명">
            <a:extLst>
              <a:ext uri="{FF2B5EF4-FFF2-40B4-BE49-F238E27FC236}">
                <a16:creationId xmlns="" xmlns:a16="http://schemas.microsoft.com/office/drawing/2014/main" id="{73DEB147-34B7-D9ED-D249-3B0FAB637C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694" y="3956046"/>
            <a:ext cx="283518" cy="283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1D46B58-4E47-8F94-1428-87ED2E251A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454" y="3629072"/>
            <a:ext cx="724545" cy="829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7F4771D-0C08-5076-5EEE-9156D12CE3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86" y="3917887"/>
            <a:ext cx="903056" cy="777075"/>
          </a:xfrm>
          <a:prstGeom prst="rect">
            <a:avLst/>
          </a:prstGeom>
        </p:spPr>
      </p:pic>
      <p:pic>
        <p:nvPicPr>
          <p:cNvPr id="13" name="그림 12" descr="실루엣이(가) 표시된 사진&#10;&#10;자동 생성된 설명">
            <a:extLst>
              <a:ext uri="{FF2B5EF4-FFF2-40B4-BE49-F238E27FC236}">
                <a16:creationId xmlns="" xmlns:a16="http://schemas.microsoft.com/office/drawing/2014/main" id="{117BA4BC-9D3E-F785-D416-09BF993E18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184" y="3617296"/>
            <a:ext cx="210013" cy="283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347FCD4-14D0-7220-98C1-10A9AB40C82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954" y="3377511"/>
            <a:ext cx="136508" cy="168016"/>
          </a:xfrm>
          <a:prstGeom prst="rect">
            <a:avLst/>
          </a:prstGeom>
        </p:spPr>
      </p:pic>
      <p:pic>
        <p:nvPicPr>
          <p:cNvPr id="17" name="그림 16" descr="실루엣이(가) 표시된 사진&#10;&#10;자동 생성된 설명">
            <a:extLst>
              <a:ext uri="{FF2B5EF4-FFF2-40B4-BE49-F238E27FC236}">
                <a16:creationId xmlns="" xmlns:a16="http://schemas.microsoft.com/office/drawing/2014/main" id="{973BF65A-D7AD-F9A8-4A80-4D6FB60864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353" y="1562766"/>
            <a:ext cx="1218076" cy="976595"/>
          </a:xfrm>
          <a:prstGeom prst="rect">
            <a:avLst/>
          </a:prstGeom>
        </p:spPr>
      </p:pic>
      <p:pic>
        <p:nvPicPr>
          <p:cNvPr id="19" name="그림 18" descr="실루엣이(가) 표시된 사진&#10;&#10;자동 생성된 설명">
            <a:extLst>
              <a:ext uri="{FF2B5EF4-FFF2-40B4-BE49-F238E27FC236}">
                <a16:creationId xmlns="" xmlns:a16="http://schemas.microsoft.com/office/drawing/2014/main" id="{5F463BEE-8674-1183-F8DE-2E7B3D721D3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125" y="2516427"/>
            <a:ext cx="966060" cy="1039601"/>
          </a:xfrm>
          <a:prstGeom prst="rect">
            <a:avLst/>
          </a:prstGeom>
        </p:spPr>
      </p:pic>
      <p:pic>
        <p:nvPicPr>
          <p:cNvPr id="21" name="그림 20" descr="실루엣이(가) 표시된 사진&#10;&#10;자동 생성된 설명">
            <a:extLst>
              <a:ext uri="{FF2B5EF4-FFF2-40B4-BE49-F238E27FC236}">
                <a16:creationId xmlns="" xmlns:a16="http://schemas.microsoft.com/office/drawing/2014/main" id="{D260528B-0F7D-DAF0-DFFD-2A7773FEC8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99" y="4620799"/>
            <a:ext cx="1060566" cy="7875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4E387335-2CA1-2DEB-26AD-EFB4FD73328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628" y="3974598"/>
            <a:ext cx="189012" cy="126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76C6B8A-6008-0E60-4ACB-D5E57A27B00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138" y="1954864"/>
            <a:ext cx="798049" cy="9450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CADEE1D9-EF41-9DFF-78AA-95DB233C4D0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1" y="2453421"/>
            <a:ext cx="378023" cy="3570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C08DBDFE-D76A-5C61-E55A-DF1AB348629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509" y="3040314"/>
            <a:ext cx="840052" cy="588057"/>
          </a:xfrm>
          <a:prstGeom prst="rect">
            <a:avLst/>
          </a:prstGeom>
        </p:spPr>
      </p:pic>
      <p:pic>
        <p:nvPicPr>
          <p:cNvPr id="31" name="그림 30" descr="텍스트, 실루엣이(가) 표시된 사진&#10;&#10;자동 생성된 설명">
            <a:extLst>
              <a:ext uri="{FF2B5EF4-FFF2-40B4-BE49-F238E27FC236}">
                <a16:creationId xmlns="" xmlns:a16="http://schemas.microsoft.com/office/drawing/2014/main" id="{ECFC2E2A-F61B-0AD5-FBF4-773FC5D6A17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547" y="5014587"/>
            <a:ext cx="462029" cy="2730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FC14E96A-670F-08DA-2E41-723845CE587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509" y="3992051"/>
            <a:ext cx="903056" cy="8400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C4B1A969-C78F-FF33-92B8-18923E1B75B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27" y="2446255"/>
            <a:ext cx="357022" cy="2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D34BDF-EE23-287A-BB0C-7B05F428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단점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DD8B20ED-F8B8-581A-744B-CB6746AA11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681" y="1618635"/>
            <a:ext cx="2545765" cy="3478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85FB552-9443-DB1B-EC19-A499781EF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827" y="1618635"/>
            <a:ext cx="4026974" cy="36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29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8C66A1-BBA8-DC7D-2C8D-13FB1ADA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x-none" dirty="0"/>
              <a:t>SVG(Scalable Vector Graphics) </a:t>
            </a:r>
            <a:r>
              <a:rPr kumimoji="1" lang="ko-KR" altLang="en-US" dirty="0"/>
              <a:t>사용</a:t>
            </a:r>
            <a:endParaRPr kumimoji="1" lang="x-none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65A80DC-6BA0-6B42-954A-880066170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1742201"/>
            <a:ext cx="8694539" cy="3132553"/>
          </a:xfrm>
        </p:spPr>
      </p:pic>
    </p:spTree>
    <p:extLst>
      <p:ext uri="{BB962C8B-B14F-4D97-AF65-F5344CB8AC3E}">
        <p14:creationId xmlns:p14="http://schemas.microsoft.com/office/powerpoint/2010/main" val="369608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172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536256" y="2403227"/>
            <a:ext cx="5543744" cy="3266773"/>
          </a:xfrm>
          <a:prstGeom prst="rect">
            <a:avLst/>
          </a:prstGeom>
          <a:ln w="18000">
            <a:noFill/>
          </a:ln>
        </p:spPr>
      </p:pic>
      <p:pic>
        <p:nvPicPr>
          <p:cNvPr id="172" name="그림 171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5760392" cy="3555355"/>
          </a:xfrm>
          <a:prstGeom prst="rect">
            <a:avLst/>
          </a:prstGeom>
          <a:ln w="18000">
            <a:noFill/>
          </a:ln>
        </p:spPr>
      </p:pic>
      <p:sp>
        <p:nvSpPr>
          <p:cNvPr id="4" name="설명선 1 3"/>
          <p:cNvSpPr/>
          <p:nvPr/>
        </p:nvSpPr>
        <p:spPr>
          <a:xfrm>
            <a:off x="6696496" y="254748"/>
            <a:ext cx="3240360" cy="1606698"/>
          </a:xfrm>
          <a:prstGeom prst="borderCallout1">
            <a:avLst>
              <a:gd name="adj1" fmla="val 51271"/>
              <a:gd name="adj2" fmla="val -5150"/>
              <a:gd name="adj3" fmla="val 57728"/>
              <a:gd name="adj4" fmla="val -2411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귀여운 디자인으로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한눈에 잘 들어오는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0070C0"/>
                </a:solidFill>
              </a:rPr>
              <a:t>메인페이지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575816" y="3771379"/>
            <a:ext cx="3240360" cy="1606698"/>
          </a:xfrm>
          <a:prstGeom prst="borderCallout1">
            <a:avLst>
              <a:gd name="adj1" fmla="val 43141"/>
              <a:gd name="adj2" fmla="val 120457"/>
              <a:gd name="adj3" fmla="val 38044"/>
              <a:gd name="adj4" fmla="val 10276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깔끔한 페이지와 사진 사용으로 고급스러운 느낌이 나는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err="1" smtClean="0">
                <a:solidFill>
                  <a:srgbClr val="0070C0"/>
                </a:solidFill>
              </a:rPr>
              <a:t>메인페이</a:t>
            </a:r>
            <a:r>
              <a:rPr lang="ko-KR" altLang="en-US" dirty="0" err="1">
                <a:solidFill>
                  <a:srgbClr val="0070C0"/>
                </a:solidFill>
              </a:rPr>
              <a:t>지</a:t>
            </a:r>
            <a:endParaRPr lang="en-US" altLang="ko-KR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BB4AB01-9416-3493-92DF-CAABFD4A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x-none" dirty="0"/>
              <a:t>SVG html </a:t>
            </a:r>
            <a:r>
              <a:rPr kumimoji="1" lang="ko-KR" altLang="en-US" dirty="0"/>
              <a:t>코드</a:t>
            </a:r>
            <a:endParaRPr kumimoji="1" lang="x-none" altLang="en-US" dirty="0"/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="" xmlns:a16="http://schemas.microsoft.com/office/drawing/2014/main" id="{262B53B9-90FB-30EB-296F-0006BA8C4E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80" y="2044593"/>
            <a:ext cx="2723470" cy="322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E6B35E-69D1-9590-EF02-2AFACB947D09}"/>
              </a:ext>
            </a:extLst>
          </p:cNvPr>
          <p:cNvSpPr txBox="1"/>
          <p:nvPr/>
        </p:nvSpPr>
        <p:spPr>
          <a:xfrm>
            <a:off x="6454910" y="5273773"/>
            <a:ext cx="4559338" cy="35333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kumimoji="1" lang="x-none" altLang="en-US" dirty="0"/>
              <a:t>코드</a:t>
            </a:r>
            <a:r>
              <a:rPr kumimoji="1" lang="ko-KR" altLang="en-US" dirty="0"/>
              <a:t>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http://</a:t>
            </a:r>
            <a:r>
              <a:rPr kumimoji="1" lang="en" altLang="ko-KR" dirty="0" err="1"/>
              <a:t>www.gisdeveloper.co.kr</a:t>
            </a:r>
            <a:r>
              <a:rPr kumimoji="1" lang="en" altLang="ko-KR" dirty="0"/>
              <a:t>/</a:t>
            </a:r>
            <a:endParaRPr kumimoji="1" lang="x-none" altLang="en-US" dirty="0"/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8BF7EBD5-5A91-3BFA-16FF-933C2ADE93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711" y="1685065"/>
            <a:ext cx="6426398" cy="31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0CAE86D-50DA-D0D8-55EF-BAEAB9AE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&lt;a&gt; </a:t>
            </a:r>
            <a:r>
              <a:rPr kumimoji="1" lang="ko-KR" altLang="en-US" dirty="0"/>
              <a:t>태그로 링크 추가</a:t>
            </a:r>
            <a:endParaRPr kumimoji="1" lang="x-none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B0F10CF1-DA5E-E720-9E79-82B3713AFD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5078818"/>
            <a:ext cx="8694539" cy="28982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34CFF4-DE61-F37B-A49E-230D516FBF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448" y="2133778"/>
            <a:ext cx="6426398" cy="1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2ADAA9-7159-B03C-A09B-69B19999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반응형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미디어쿼리</a:t>
            </a:r>
            <a:r>
              <a:rPr kumimoji="1" lang="ko-KR" altLang="en-US" dirty="0"/>
              <a:t> 사용</a:t>
            </a:r>
            <a:endParaRPr kumimoji="1" lang="x-none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A1DC950-B16B-C12F-4D50-EBDDC8EB36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533" y="2233759"/>
            <a:ext cx="6426398" cy="21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45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616B9D-0FF7-9996-115F-3E2E40D9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번째 발표자 </a:t>
            </a:r>
            <a:r>
              <a:rPr lang="en-US" altLang="ko-KR" dirty="0"/>
              <a:t>: </a:t>
            </a:r>
            <a:r>
              <a:rPr lang="ko-KR" altLang="en-US" dirty="0"/>
              <a:t>김훈섭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FF523C-25E1-86F6-2BB9-6E474F75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1" y="1397949"/>
            <a:ext cx="9184568" cy="3966221"/>
          </a:xfrm>
          <a:prstGeom prst="rect">
            <a:avLst/>
          </a:prstGeom>
        </p:spPr>
        <p:txBody>
          <a:bodyPr lIns="75603" tIns="37801" rIns="75603" bIns="37801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담당영역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 err="1"/>
              <a:t>메인페이지</a:t>
            </a:r>
            <a:r>
              <a:rPr lang="ko-KR" altLang="en-US" dirty="0"/>
              <a:t> 내</a:t>
            </a:r>
            <a:r>
              <a:rPr lang="en-US" altLang="ko-KR" dirty="0"/>
              <a:t> </a:t>
            </a:r>
            <a:r>
              <a:rPr lang="ko-KR" altLang="en-US" dirty="0"/>
              <a:t>매장안내</a:t>
            </a:r>
            <a:r>
              <a:rPr lang="en-US" altLang="ko-KR" dirty="0"/>
              <a:t>(location)</a:t>
            </a:r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서브페이지</a:t>
            </a:r>
            <a:r>
              <a:rPr lang="en-US" altLang="ko-KR" dirty="0"/>
              <a:t> </a:t>
            </a:r>
            <a:r>
              <a:rPr lang="ko-KR" altLang="en-US" dirty="0"/>
              <a:t>메뉴</a:t>
            </a:r>
            <a:r>
              <a:rPr lang="en-US" altLang="ko-KR" dirty="0"/>
              <a:t>(menu)</a:t>
            </a:r>
            <a:r>
              <a:rPr lang="ko-KR" altLang="en-US" dirty="0"/>
              <a:t> 부분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98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8392EA-D16C-A94F-5311-34B6E581D6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960459" cy="3915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8A7C65-136E-7959-F27B-E880E88F11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629" y="2115195"/>
            <a:ext cx="7372749" cy="355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7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260" y="0"/>
            <a:ext cx="1007810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EE718AEE-9DE8-CE32-F8C9-4720DF36A2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936" y="2237215"/>
            <a:ext cx="2299643" cy="7324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082A4C4-2E6E-855A-8A5D-B5C6647F9E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68" y="1149995"/>
            <a:ext cx="4393974" cy="36393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F78146B-AC6A-A411-D6E1-82C99E4E616F}"/>
              </a:ext>
            </a:extLst>
          </p:cNvPr>
          <p:cNvSpPr txBox="1"/>
          <p:nvPr/>
        </p:nvSpPr>
        <p:spPr>
          <a:xfrm>
            <a:off x="3687214" y="303795"/>
            <a:ext cx="2603605" cy="687111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pPr algn="ctr"/>
            <a:r>
              <a:rPr lang="ko-KR" altLang="en-US" sz="2000" dirty="0" err="1"/>
              <a:t>버튼태크</a:t>
            </a:r>
            <a:r>
              <a:rPr lang="ko-KR" altLang="en-US" sz="2000" dirty="0"/>
              <a:t> 색상변경</a:t>
            </a:r>
            <a:endParaRPr lang="en-US" altLang="ko-KR" sz="2000" dirty="0"/>
          </a:p>
          <a:p>
            <a:pPr algn="ctr"/>
            <a:r>
              <a:rPr lang="ko-KR" altLang="en-US" sz="2000" dirty="0"/>
              <a:t> </a:t>
            </a:r>
            <a:r>
              <a:rPr lang="ko-KR" altLang="en-US" sz="2000" dirty="0" err="1"/>
              <a:t>호버기능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1D2DD79-DD7C-D639-4079-027767B9E3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007" y="1369916"/>
            <a:ext cx="5388519" cy="732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E35ABCF-6811-F926-2528-A2D3B1C4A5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904" y="1369916"/>
            <a:ext cx="1152128" cy="7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74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1B4E17A-BDDA-8DA4-1F05-E4486C6C59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230" y="3083476"/>
            <a:ext cx="5205565" cy="7082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92A4A9D-A425-42C5-20C7-C963A3F48E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376" y="3886112"/>
            <a:ext cx="4087378" cy="1638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D48B72C-CFC7-52DA-D652-50F1ABBC1367}"/>
              </a:ext>
            </a:extLst>
          </p:cNvPr>
          <p:cNvSpPr txBox="1"/>
          <p:nvPr/>
        </p:nvSpPr>
        <p:spPr>
          <a:xfrm>
            <a:off x="4260617" y="201156"/>
            <a:ext cx="2028374" cy="381729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ko-KR" altLang="en-US" sz="2000" dirty="0"/>
              <a:t>이미지 </a:t>
            </a:r>
            <a:r>
              <a:rPr lang="ko-KR" altLang="en-US" sz="2000" dirty="0" err="1"/>
              <a:t>호버기능</a:t>
            </a:r>
            <a:endParaRPr lang="ko-KR" altLang="en-US" sz="2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B732A312-FA84-515F-CCB9-CDC079BA46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844" y="690514"/>
            <a:ext cx="7599563" cy="2144761"/>
          </a:xfrm>
          <a:prstGeom prst="rect">
            <a:avLst/>
          </a:prstGeom>
        </p:spPr>
      </p:pic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xmlns="" id="{1860FB68-0A26-94C4-C8AC-C9AC4B4DFCCA}"/>
              </a:ext>
            </a:extLst>
          </p:cNvPr>
          <p:cNvCxnSpPr>
            <a:cxnSpLocks/>
          </p:cNvCxnSpPr>
          <p:nvPr/>
        </p:nvCxnSpPr>
        <p:spPr>
          <a:xfrm>
            <a:off x="4666461" y="1627798"/>
            <a:ext cx="1199159" cy="10501"/>
          </a:xfrm>
          <a:prstGeom prst="curvedConnector3">
            <a:avLst>
              <a:gd name="adj1" fmla="val 50418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56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826222B4-F010-154D-600E-89EA26D3D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0" y="531019"/>
            <a:ext cx="9865096" cy="48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97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5A2080-4072-7E64-F17F-F297D5C5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2" y="1395115"/>
            <a:ext cx="7919994" cy="1137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57A0E89-5E9B-845A-CFC2-8354D00103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096" y="3930872"/>
            <a:ext cx="3528392" cy="13644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FBEA059-4F57-619F-BAF0-C11E0601FA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58" y="98971"/>
            <a:ext cx="7898121" cy="1152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BD6E875-80C7-CA9A-369A-EC61D1BC56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860" y="2676743"/>
            <a:ext cx="4786315" cy="10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28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42E581-C083-C84F-8A01-F480E3CB44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5324" y="182921"/>
            <a:ext cx="3669978" cy="1811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5CFDA25-FB43-3E43-F2D6-1D25B302AF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716" y="4274761"/>
            <a:ext cx="7032811" cy="1023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08C9579-22B7-3463-67E0-B534E4DBD7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055" y="2170460"/>
            <a:ext cx="4966131" cy="18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그림 17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5040000" cy="2880000"/>
          </a:xfrm>
          <a:prstGeom prst="rect">
            <a:avLst/>
          </a:prstGeom>
          <a:ln w="18000">
            <a:noFill/>
          </a:ln>
        </p:spPr>
      </p:pic>
      <p:pic>
        <p:nvPicPr>
          <p:cNvPr id="176" name="그림 17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040000" y="0"/>
            <a:ext cx="5040000" cy="2880000"/>
          </a:xfrm>
          <a:prstGeom prst="rect">
            <a:avLst/>
          </a:prstGeom>
          <a:ln w="18000">
            <a:noFill/>
          </a:ln>
        </p:spPr>
      </p:pic>
      <p:pic>
        <p:nvPicPr>
          <p:cNvPr id="177" name="그림 17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040000" y="2790000"/>
            <a:ext cx="5040000" cy="2880000"/>
          </a:xfrm>
          <a:prstGeom prst="rect">
            <a:avLst/>
          </a:prstGeom>
          <a:ln w="18000">
            <a:noFill/>
          </a:ln>
        </p:spPr>
      </p:pic>
      <p:pic>
        <p:nvPicPr>
          <p:cNvPr id="178" name="그림 177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2790000"/>
            <a:ext cx="5040000" cy="288000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677CC9-4B8D-26BD-D3C5-B0635313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Select </a:t>
            </a:r>
            <a:r>
              <a:rPr lang="ko-KR" altLang="en-US" dirty="0"/>
              <a:t>박스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08D8850D-FC34-46A4-3971-48C8F22030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912" y="1395115"/>
            <a:ext cx="7379243" cy="3881602"/>
          </a:xfrm>
        </p:spPr>
      </p:pic>
    </p:spTree>
    <p:extLst>
      <p:ext uri="{BB962C8B-B14F-4D97-AF65-F5344CB8AC3E}">
        <p14:creationId xmlns:p14="http://schemas.microsoft.com/office/powerpoint/2010/main" val="2578962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3000" b="0" strike="noStrike" spc="-1" dirty="0">
                <a:solidFill>
                  <a:schemeClr val="tx2"/>
                </a:solidFill>
                <a:latin typeface="맑은 고딕"/>
              </a:rPr>
              <a:t>프로젝트</a:t>
            </a:r>
            <a:r>
              <a:rPr lang="ko-KR" altLang="en-US" sz="3000" b="0" strike="noStrike" spc="-1" dirty="0">
                <a:solidFill>
                  <a:schemeClr val="tx2"/>
                </a:solidFill>
                <a:latin typeface="맑은 고딕"/>
              </a:rPr>
              <a:t>를</a:t>
            </a:r>
            <a:r>
              <a:rPr lang="en-US" altLang="ko-KR" sz="3000" spc="-1" dirty="0">
                <a:solidFill>
                  <a:schemeClr val="tx2"/>
                </a:solidFill>
                <a:latin typeface="맑은 고딕"/>
              </a:rPr>
              <a:t> </a:t>
            </a:r>
            <a:r>
              <a:rPr lang="ko-KR" altLang="en-US" sz="3000" spc="-1" dirty="0">
                <a:solidFill>
                  <a:schemeClr val="tx2"/>
                </a:solidFill>
                <a:latin typeface="맑은 고딕"/>
              </a:rPr>
              <a:t>진행하며 아쉬웠던 점</a:t>
            </a:r>
            <a:endParaRPr lang="en-US" sz="3000" b="0" strike="noStrike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idx="1"/>
          </p:nvPr>
        </p:nvSpPr>
        <p:spPr>
          <a:xfrm>
            <a:off x="143768" y="1326600"/>
            <a:ext cx="4536504" cy="107662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8000" lnSpcReduction="10000"/>
          </a:bodyPr>
          <a:lstStyle/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000" spc="-1" dirty="0">
                <a:solidFill>
                  <a:schemeClr val="tx2"/>
                </a:solidFill>
                <a:latin typeface="맑은 고딕"/>
              </a:rPr>
              <a:t>어려웠던 점</a:t>
            </a:r>
          </a:p>
          <a:p>
            <a:pPr marL="780840" lvl="1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코드를 무작정 입력하고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복붙하며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원하는 기능을 넣으려 하였으나 구현이 안되었다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  <a:endParaRPr lang="en-US" sz="1600" b="0" strike="noStrike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5" name="PlaceHolder 2"/>
          <p:cNvSpPr txBox="1">
            <a:spLocks/>
          </p:cNvSpPr>
          <p:nvPr/>
        </p:nvSpPr>
        <p:spPr>
          <a:xfrm>
            <a:off x="4968304" y="1326600"/>
            <a:ext cx="4536504" cy="2520280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rmAutofit fontScale="95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000" spc="-1" dirty="0">
                <a:solidFill>
                  <a:schemeClr val="tx2"/>
                </a:solidFill>
                <a:latin typeface="맑은 고딕"/>
              </a:rPr>
              <a:t>아쉬웠던 점</a:t>
            </a:r>
          </a:p>
          <a:p>
            <a:pPr marL="780840" lvl="1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애니메이션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,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이미지슬라이드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,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화면크기에 따른 다른 이미지 효과인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미디어쿼리등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 처음부터 어려운걸 해내려고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시간낭비한점이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아쉬웠다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  <a:endParaRPr lang="en-US" sz="1600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6" name="PlaceHolder 2"/>
          <p:cNvSpPr txBox="1">
            <a:spLocks/>
          </p:cNvSpPr>
          <p:nvPr/>
        </p:nvSpPr>
        <p:spPr>
          <a:xfrm>
            <a:off x="267310" y="2621341"/>
            <a:ext cx="4536504" cy="1076628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rmAutofit fontScale="880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000" spc="-1" dirty="0">
                <a:solidFill>
                  <a:schemeClr val="tx2"/>
                </a:solidFill>
                <a:latin typeface="맑은 고딕"/>
              </a:rPr>
              <a:t>해결방안</a:t>
            </a:r>
          </a:p>
          <a:p>
            <a:pPr marL="780840" lvl="1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문제가되는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부분을 차근차근히 읽으면서 코딩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수정작업을통해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해결하였다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  <a:endParaRPr lang="en-US" sz="1600" spc="-1" dirty="0">
              <a:solidFill>
                <a:schemeClr val="tx2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941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번째 발표자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김상진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800" dirty="0" err="1" smtClean="0"/>
              <a:t>메인페이지</a:t>
            </a:r>
            <a:r>
              <a:rPr lang="ko-KR" altLang="en-US" sz="2800" dirty="0" smtClean="0"/>
              <a:t> 내 프랜차이즈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창업안내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부분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ko-KR" altLang="en-US" sz="2800" dirty="0" smtClean="0"/>
              <a:t>프랜차이즈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카테고리내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개 서브페이지</a:t>
            </a:r>
            <a:endParaRPr lang="en-US" altLang="ko-KR" sz="2800" dirty="0" smtClean="0"/>
          </a:p>
          <a:p>
            <a:pPr lvl="1"/>
            <a:r>
              <a:rPr lang="ko-KR" altLang="en-US" dirty="0" err="1" smtClean="0"/>
              <a:t>본스</a:t>
            </a:r>
            <a:r>
              <a:rPr lang="ko-KR" altLang="en-US" dirty="0" smtClean="0"/>
              <a:t> 시스템</a:t>
            </a:r>
            <a:endParaRPr lang="en-US" altLang="ko-KR" dirty="0"/>
          </a:p>
          <a:p>
            <a:pPr lvl="1"/>
            <a:r>
              <a:rPr lang="ko-KR" altLang="en-US" dirty="0" smtClean="0"/>
              <a:t>성공 포인트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창업 과정</a:t>
            </a:r>
            <a:endParaRPr lang="en-US" altLang="ko-KR" dirty="0"/>
          </a:p>
          <a:p>
            <a:pPr lvl="1"/>
            <a:r>
              <a:rPr lang="ko-KR" altLang="en-US" dirty="0" smtClean="0"/>
              <a:t>창업 상담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24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1541" y="301905"/>
            <a:ext cx="8694539" cy="10960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System &amp; Success Point &amp;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100" y="1233433"/>
            <a:ext cx="3682229" cy="2501429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841" y="1345294"/>
            <a:ext cx="5687311" cy="163699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450876" y="2275533"/>
            <a:ext cx="5342731" cy="706756"/>
          </a:xfrm>
          <a:prstGeom prst="roundRect">
            <a:avLst/>
          </a:prstGeom>
          <a:solidFill>
            <a:srgbClr val="FFD966">
              <a:alpha val="1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0010" y="2017710"/>
            <a:ext cx="2722448" cy="152501"/>
          </a:xfrm>
          <a:prstGeom prst="roundRect">
            <a:avLst/>
          </a:prstGeom>
          <a:solidFill>
            <a:srgbClr val="FFD966">
              <a:alpha val="10196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23" name="내용 개체 틀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05" y="3875217"/>
            <a:ext cx="2216859" cy="1543269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50518" y="1219859"/>
            <a:ext cx="987810" cy="33074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51" y="3872592"/>
            <a:ext cx="2110020" cy="1425488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4256442" y="3860130"/>
            <a:ext cx="575602" cy="19091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752752" y="3872591"/>
            <a:ext cx="662397" cy="187208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392458" y="1979442"/>
            <a:ext cx="798289" cy="38411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div.allbox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36277" y="1527820"/>
            <a:ext cx="943584" cy="230229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div.allbox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18366" y="4051043"/>
            <a:ext cx="845681" cy="230229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div.allbox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61626" y="4059799"/>
            <a:ext cx="822702" cy="230229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div.allbox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95679" y="3138717"/>
            <a:ext cx="2783841" cy="1599834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애니메이션 이름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txtAni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애니메이션 진행 시간 </a:t>
            </a:r>
            <a:r>
              <a:rPr lang="en-US" altLang="ko-KR" sz="1100" dirty="0"/>
              <a:t>1.3</a:t>
            </a:r>
            <a:r>
              <a:rPr lang="ko-KR" altLang="en-US" sz="1100" dirty="0"/>
              <a:t>초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0%, 50% </a:t>
            </a:r>
            <a:r>
              <a:rPr lang="ko-KR" altLang="en-US" sz="1100" dirty="0"/>
              <a:t>진행 </a:t>
            </a:r>
            <a:r>
              <a:rPr lang="en-US" altLang="ko-KR" sz="1100" dirty="0"/>
              <a:t>– </a:t>
            </a:r>
            <a:r>
              <a:rPr lang="ko-KR" altLang="en-US" sz="1100" dirty="0"/>
              <a:t>투명도 </a:t>
            </a:r>
            <a:r>
              <a:rPr lang="en-US" altLang="ko-KR" sz="1100" dirty="0"/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80% </a:t>
            </a:r>
            <a:r>
              <a:rPr lang="ko-KR" altLang="en-US" sz="1100" dirty="0"/>
              <a:t>진행 </a:t>
            </a:r>
            <a:r>
              <a:rPr lang="en-US" altLang="ko-KR" sz="1100" dirty="0"/>
              <a:t>– </a:t>
            </a:r>
            <a:r>
              <a:rPr lang="ko-KR" altLang="en-US" sz="1100" dirty="0"/>
              <a:t>투명도 </a:t>
            </a:r>
            <a:r>
              <a:rPr lang="en-US" altLang="ko-KR" sz="1100" dirty="0"/>
              <a:t>0</a:t>
            </a:r>
            <a:r>
              <a:rPr lang="en-US" altLang="ko-KR" sz="11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             y</a:t>
            </a:r>
            <a:r>
              <a:rPr lang="ko-KR" altLang="en-US" sz="1100" dirty="0"/>
              <a:t>축으로 </a:t>
            </a:r>
            <a:r>
              <a:rPr lang="en-US" altLang="ko-KR" sz="1100" dirty="0"/>
              <a:t>40px y</a:t>
            </a:r>
            <a:r>
              <a:rPr lang="ko-KR" altLang="en-US" sz="1100" dirty="0"/>
              <a:t>축으로 </a:t>
            </a:r>
            <a:r>
              <a:rPr lang="en-US" altLang="ko-KR" sz="1100" dirty="0"/>
              <a:t>8</a:t>
            </a:r>
            <a:r>
              <a:rPr lang="ko-KR" altLang="en-US" sz="1100" dirty="0"/>
              <a:t>도</a:t>
            </a:r>
            <a:r>
              <a:rPr lang="en-US" altLang="ko-KR" sz="11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             </a:t>
            </a:r>
            <a:r>
              <a:rPr lang="ko-KR" altLang="en-US" sz="1100" dirty="0" smtClean="0"/>
              <a:t>위치 </a:t>
            </a:r>
            <a:r>
              <a:rPr lang="en-US" altLang="ko-KR" sz="1100" dirty="0"/>
              <a:t>top 0 left 0;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801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100" y="1233433"/>
            <a:ext cx="3682229" cy="2501429"/>
          </a:xfrm>
        </p:spPr>
      </p:pic>
      <p:pic>
        <p:nvPicPr>
          <p:cNvPr id="29" name="내용 개체 틀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05" y="3875217"/>
            <a:ext cx="2216859" cy="154326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51" y="3872592"/>
            <a:ext cx="2110020" cy="1425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.title animation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110" y="1710493"/>
            <a:ext cx="6440435" cy="123796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336771" y="2329476"/>
            <a:ext cx="6050811" cy="618983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40879" y="1998729"/>
            <a:ext cx="3167530" cy="190393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608410" y="1963279"/>
            <a:ext cx="721045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1"/>
                </a:solidFill>
              </a:rPr>
              <a:t>div.title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6115" y="1323128"/>
            <a:ext cx="723942" cy="25823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38792" y="3919837"/>
            <a:ext cx="362567" cy="139962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4741" y="3927022"/>
            <a:ext cx="576917" cy="14000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3785" y="1337485"/>
            <a:ext cx="715313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div. title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95679" y="3138718"/>
            <a:ext cx="2568409" cy="1599834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애니메이션 이름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txtAni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애니메이션 진행 시간 </a:t>
            </a:r>
            <a:r>
              <a:rPr lang="en-US" altLang="ko-KR" sz="1100" dirty="0"/>
              <a:t>1.3</a:t>
            </a:r>
            <a:r>
              <a:rPr lang="ko-KR" altLang="en-US" sz="1100" dirty="0"/>
              <a:t>초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0%, 50% </a:t>
            </a:r>
            <a:r>
              <a:rPr lang="ko-KR" altLang="en-US" sz="1100" dirty="0"/>
              <a:t>진행 </a:t>
            </a:r>
            <a:r>
              <a:rPr lang="en-US" altLang="ko-KR" sz="1100" dirty="0"/>
              <a:t>– </a:t>
            </a:r>
            <a:r>
              <a:rPr lang="ko-KR" altLang="en-US" sz="1100" dirty="0"/>
              <a:t>투명도 </a:t>
            </a:r>
            <a:r>
              <a:rPr lang="en-US" altLang="ko-KR" sz="1100" dirty="0"/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80% </a:t>
            </a:r>
            <a:r>
              <a:rPr lang="ko-KR" altLang="en-US" sz="1100" dirty="0"/>
              <a:t>진행 </a:t>
            </a:r>
            <a:r>
              <a:rPr lang="en-US" altLang="ko-KR" sz="1100" dirty="0"/>
              <a:t>– </a:t>
            </a:r>
            <a:r>
              <a:rPr lang="ko-KR" altLang="en-US" sz="1100" dirty="0"/>
              <a:t>투명도 </a:t>
            </a:r>
            <a:r>
              <a:rPr lang="en-US" altLang="ko-KR" sz="1100" dirty="0"/>
              <a:t>0;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                 y</a:t>
            </a:r>
            <a:r>
              <a:rPr lang="ko-KR" altLang="en-US" sz="1100" dirty="0"/>
              <a:t>축으로 </a:t>
            </a:r>
            <a:r>
              <a:rPr lang="en-US" altLang="ko-KR" sz="1100" dirty="0"/>
              <a:t>40px y</a:t>
            </a:r>
            <a:r>
              <a:rPr lang="ko-KR" altLang="en-US" sz="1100" dirty="0"/>
              <a:t>축으로 </a:t>
            </a:r>
            <a:r>
              <a:rPr lang="en-US" altLang="ko-KR" sz="1100" dirty="0"/>
              <a:t>8</a:t>
            </a:r>
            <a:r>
              <a:rPr lang="ko-KR" altLang="en-US" sz="1100" dirty="0"/>
              <a:t>도</a:t>
            </a:r>
            <a:r>
              <a:rPr lang="en-US" altLang="ko-KR" sz="1100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             </a:t>
            </a:r>
            <a:r>
              <a:rPr lang="ko-KR" altLang="en-US" sz="1100" dirty="0" smtClean="0"/>
              <a:t>위치 </a:t>
            </a:r>
            <a:r>
              <a:rPr lang="en-US" altLang="ko-KR" sz="1100" dirty="0"/>
              <a:t>top 0 left 0;</a:t>
            </a:r>
            <a:endParaRPr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98060" y="3872022"/>
            <a:ext cx="715313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div. title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4548" y="3872023"/>
            <a:ext cx="715313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div. title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30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100" y="1233433"/>
            <a:ext cx="3682229" cy="2501429"/>
          </a:xfrm>
        </p:spPr>
      </p:pic>
      <p:pic>
        <p:nvPicPr>
          <p:cNvPr id="12" name="내용 개체 틀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05" y="3875217"/>
            <a:ext cx="2216859" cy="15432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51" y="3872592"/>
            <a:ext cx="2110020" cy="1425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&lt;P&gt; </a:t>
            </a:r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225" y="1474151"/>
            <a:ext cx="4527357" cy="322935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08348" y="2705566"/>
            <a:ext cx="2159122" cy="187324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21120" y="1928698"/>
            <a:ext cx="3008514" cy="164656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408348" y="3588295"/>
            <a:ext cx="2831163" cy="240702"/>
          </a:xfrm>
          <a:prstGeom prst="roundRect">
            <a:avLst/>
          </a:prstGeom>
          <a:solidFill>
            <a:srgbClr val="F4B183">
              <a:alpha val="2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05278" y="3905200"/>
            <a:ext cx="1422140" cy="798311"/>
          </a:xfrm>
          <a:prstGeom prst="roundRect">
            <a:avLst/>
          </a:prstGeom>
          <a:solidFill>
            <a:srgbClr val="F4B183">
              <a:alpha val="2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518647" y="1896508"/>
            <a:ext cx="868935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&lt;p&gt;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3845" y="3915175"/>
            <a:ext cx="995469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p:after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4941" y="1664020"/>
            <a:ext cx="1616787" cy="209184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81694" y="1690272"/>
            <a:ext cx="1542791" cy="203058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0053" y="4093038"/>
            <a:ext cx="1445593" cy="121583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26560" y="4128531"/>
            <a:ext cx="1379433" cy="115941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5793" y="4093038"/>
            <a:ext cx="1445593" cy="132544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2300" y="4116212"/>
            <a:ext cx="1379433" cy="12762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24485" y="1966152"/>
            <a:ext cx="525513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&lt;p&gt;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106" y="2169741"/>
            <a:ext cx="607463" cy="2290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p:after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9643" y="4811665"/>
            <a:ext cx="3599139" cy="584172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사진을 </a:t>
            </a:r>
            <a:r>
              <a:rPr lang="en-US" altLang="ko-KR" sz="1100" dirty="0"/>
              <a:t>x </a:t>
            </a:r>
            <a:r>
              <a:rPr lang="ko-KR" altLang="en-US" sz="1100" dirty="0"/>
              <a:t>축으로 </a:t>
            </a:r>
            <a:r>
              <a:rPr lang="en-US" altLang="ko-KR" sz="1100" dirty="0"/>
              <a:t>50px </a:t>
            </a:r>
            <a:r>
              <a:rPr lang="ko-KR" altLang="en-US" sz="1100" dirty="0"/>
              <a:t>이동시키고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p:after</a:t>
            </a:r>
            <a:r>
              <a:rPr lang="ko-KR" altLang="en-US" sz="1100" dirty="0"/>
              <a:t>의 너비를 조정해서 벗겨지는 애니메이션을 만듦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71619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8971"/>
            <a:ext cx="4862740" cy="945092"/>
          </a:xfrm>
        </p:spPr>
        <p:txBody>
          <a:bodyPr/>
          <a:lstStyle/>
          <a:p>
            <a:r>
              <a:rPr lang="en-US" altLang="ko-KR" dirty="0" smtClean="0"/>
              <a:t>Consulting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921" y="1191971"/>
            <a:ext cx="4118918" cy="2452303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39" t="13366" r="6120" b="22855"/>
          <a:stretch/>
        </p:blipFill>
        <p:spPr>
          <a:xfrm>
            <a:off x="1545701" y="4631280"/>
            <a:ext cx="1285992" cy="3246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" t="11041" r="6833" b="13676"/>
          <a:stretch/>
        </p:blipFill>
        <p:spPr>
          <a:xfrm>
            <a:off x="1545701" y="4955972"/>
            <a:ext cx="1262660" cy="3435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258" y="3364317"/>
            <a:ext cx="1071216" cy="96885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925" y="645068"/>
            <a:ext cx="4171516" cy="255496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603372" y="1741112"/>
            <a:ext cx="1610440" cy="622212"/>
          </a:xfrm>
          <a:prstGeom prst="roundRect">
            <a:avLst/>
          </a:prstGeom>
          <a:solidFill>
            <a:srgbClr val="8497B0">
              <a:alpha val="2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0099" y="3101301"/>
            <a:ext cx="556535" cy="101510"/>
          </a:xfrm>
          <a:prstGeom prst="roundRect">
            <a:avLst/>
          </a:prstGeom>
          <a:solidFill>
            <a:srgbClr val="8497B0">
              <a:alpha val="3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33096" y="3331796"/>
            <a:ext cx="1099068" cy="100109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2" idx="1"/>
          </p:cNvCxnSpPr>
          <p:nvPr/>
        </p:nvCxnSpPr>
        <p:spPr>
          <a:xfrm flipH="1">
            <a:off x="1533096" y="3152056"/>
            <a:ext cx="77004" cy="3237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58944" y="3101021"/>
            <a:ext cx="355962" cy="24224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4474" y="3436292"/>
            <a:ext cx="688086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tx2"/>
                </a:solidFill>
              </a:rPr>
              <a:t>&lt;select&gt;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37330" y="1654093"/>
            <a:ext cx="727318" cy="230229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lIns="75603" tIns="37801" rIns="75603" bIns="37801" rtlCol="0">
            <a:spAutoFit/>
          </a:bodyPr>
          <a:lstStyle/>
          <a:p>
            <a:r>
              <a:rPr lang="en-US" altLang="ko-KR" sz="1000" b="1" dirty="0" smtClean="0">
                <a:solidFill>
                  <a:schemeClr val="tx2"/>
                </a:solidFill>
              </a:rPr>
              <a:t> &lt;</a:t>
            </a:r>
            <a:r>
              <a:rPr lang="en-US" altLang="ko-KR" sz="1000" b="1" dirty="0">
                <a:solidFill>
                  <a:schemeClr val="tx2"/>
                </a:solidFill>
              </a:rPr>
              <a:t>select&gt;</a:t>
            </a:r>
            <a:endParaRPr lang="ko-KR" altLang="en-US" sz="1000" b="1" dirty="0">
              <a:solidFill>
                <a:schemeClr val="tx2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330" y="2127698"/>
            <a:ext cx="2334057" cy="331794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7337330" y="2964461"/>
            <a:ext cx="2334057" cy="1298033"/>
          </a:xfrm>
          <a:prstGeom prst="roundRect">
            <a:avLst/>
          </a:prstGeom>
          <a:solidFill>
            <a:srgbClr val="F4B183">
              <a:alpha val="20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9728" y="3415957"/>
            <a:ext cx="758672" cy="19508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rot="16200000" flipH="1">
            <a:off x="416338" y="3943748"/>
            <a:ext cx="1344933" cy="679515"/>
          </a:xfrm>
          <a:prstGeom prst="bentConnector3">
            <a:avLst>
              <a:gd name="adj1" fmla="val 100299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7347245" y="4317342"/>
            <a:ext cx="2123150" cy="467295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337330" y="4865610"/>
            <a:ext cx="2133064" cy="467295"/>
          </a:xfrm>
          <a:prstGeom prst="roundRect">
            <a:avLst/>
          </a:prstGeom>
          <a:solidFill>
            <a:srgbClr val="FFD966">
              <a:alpha val="2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755739" y="5129513"/>
            <a:ext cx="765030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btn:focus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19703" y="5265743"/>
            <a:ext cx="765030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4"/>
                </a:solidFill>
              </a:rPr>
              <a:t>btn:focus</a:t>
            </a:r>
            <a:endParaRPr lang="ko-KR" altLang="en-US" sz="1000" b="1" dirty="0">
              <a:solidFill>
                <a:schemeClr val="accent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0088" y="4559772"/>
            <a:ext cx="800296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6"/>
                </a:solidFill>
              </a:rPr>
              <a:t>btn:hover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09789" y="4402243"/>
            <a:ext cx="800296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6"/>
                </a:solidFill>
              </a:rPr>
              <a:t>btn:hover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553257" y="4630156"/>
            <a:ext cx="1278435" cy="32581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53257" y="4973750"/>
            <a:ext cx="1278435" cy="325816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840387" y="4007332"/>
            <a:ext cx="541028" cy="229037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</a:rPr>
              <a:t>&lt;</a:t>
            </a:r>
            <a:r>
              <a:rPr lang="en-US" altLang="ko-KR" sz="1000" b="1" dirty="0" err="1">
                <a:solidFill>
                  <a:schemeClr val="accent2"/>
                </a:solidFill>
              </a:rPr>
              <a:t>btn</a:t>
            </a:r>
            <a:r>
              <a:rPr lang="en-US" altLang="ko-KR" sz="1000" b="1" dirty="0">
                <a:solidFill>
                  <a:schemeClr val="accent2"/>
                </a:solidFill>
              </a:rPr>
              <a:t>&gt;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684" y="3614635"/>
            <a:ext cx="378707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 err="1">
                <a:solidFill>
                  <a:schemeClr val="accent2"/>
                </a:solidFill>
              </a:rPr>
              <a:t>btn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189589" y="4568070"/>
            <a:ext cx="4076834" cy="307173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ko-KR" altLang="en-US" sz="1500" b="1" dirty="0" smtClean="0">
                <a:solidFill>
                  <a:schemeClr val="accent6"/>
                </a:solidFill>
              </a:rPr>
              <a:t>버튼에 </a:t>
            </a:r>
            <a:r>
              <a:rPr lang="en-US" altLang="ko-KR" sz="1500" b="1" dirty="0" smtClean="0">
                <a:solidFill>
                  <a:schemeClr val="accent6"/>
                </a:solidFill>
              </a:rPr>
              <a:t>hover </a:t>
            </a:r>
            <a:r>
              <a:rPr lang="ko-KR" altLang="en-US" sz="1500" b="1" dirty="0" smtClean="0">
                <a:solidFill>
                  <a:schemeClr val="accent6"/>
                </a:solidFill>
              </a:rPr>
              <a:t>→ 배경색이 </a:t>
            </a:r>
            <a:r>
              <a:rPr lang="en-US" altLang="ko-KR" sz="1500" b="1" dirty="0" smtClean="0">
                <a:solidFill>
                  <a:schemeClr val="accent6"/>
                </a:solidFill>
              </a:rPr>
              <a:t>#8c623991</a:t>
            </a:r>
            <a:r>
              <a:rPr lang="ko-KR" altLang="en-US" sz="1500" b="1" dirty="0" smtClean="0">
                <a:solidFill>
                  <a:schemeClr val="accent6"/>
                </a:solidFill>
              </a:rPr>
              <a:t>로 변경</a:t>
            </a:r>
            <a:endParaRPr lang="ko-KR" altLang="en-US" sz="1500" b="1" dirty="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95483" y="4862303"/>
            <a:ext cx="4142557" cy="538005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ko-KR" altLang="en-US" sz="1500" b="1" dirty="0" smtClean="0">
                <a:solidFill>
                  <a:schemeClr val="accent4"/>
                </a:solidFill>
              </a:rPr>
              <a:t>버튼에 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focus 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→ 배경색이 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#4e3720991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로 변경</a:t>
            </a:r>
            <a:endParaRPr lang="en-US" altLang="ko-KR" sz="1500" b="1" dirty="0" smtClean="0">
              <a:solidFill>
                <a:schemeClr val="accent4"/>
              </a:solidFill>
            </a:endParaRPr>
          </a:p>
          <a:p>
            <a:r>
              <a:rPr lang="en-US" altLang="ko-KR" sz="1500" b="1" dirty="0">
                <a:solidFill>
                  <a:schemeClr val="accent4"/>
                </a:solidFill>
              </a:rPr>
              <a:t>	 </a:t>
            </a:r>
            <a:r>
              <a:rPr lang="en-US" altLang="ko-KR" sz="1500" b="1" dirty="0" smtClean="0">
                <a:solidFill>
                  <a:schemeClr val="accent4"/>
                </a:solidFill>
              </a:rPr>
              <a:t>          border </a:t>
            </a:r>
            <a:r>
              <a:rPr lang="ko-KR" altLang="en-US" sz="1500" b="1" dirty="0" smtClean="0">
                <a:solidFill>
                  <a:schemeClr val="accent4"/>
                </a:solidFill>
              </a:rPr>
              <a:t>발생</a:t>
            </a:r>
            <a:endParaRPr lang="ko-KR" altLang="en-US" sz="15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</a:t>
            </a:r>
            <a:r>
              <a:rPr lang="ko-KR" altLang="en-US" dirty="0" err="1" smtClean="0"/>
              <a:t>반응형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707" y="1200551"/>
            <a:ext cx="2314787" cy="26553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1780" y="1721476"/>
            <a:ext cx="3305344" cy="299801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1113" y="2728896"/>
            <a:ext cx="1744458" cy="2342137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0" name="모서리가 둥근 직사각형 9"/>
          <p:cNvSpPr/>
          <p:nvPr/>
        </p:nvSpPr>
        <p:spPr>
          <a:xfrm>
            <a:off x="152707" y="1200550"/>
            <a:ext cx="2314787" cy="2643486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2691" y="2330178"/>
            <a:ext cx="2278891" cy="332649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1902691" y="2330177"/>
            <a:ext cx="2278891" cy="3340373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56879" y="1283430"/>
            <a:ext cx="611141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1100px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36314" y="2476422"/>
            <a:ext cx="537403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375px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230001" y="1161965"/>
            <a:ext cx="3564250" cy="440910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877549" y="2380599"/>
            <a:ext cx="2099618" cy="319046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51117" y="5080700"/>
            <a:ext cx="322019" cy="308030"/>
          </a:xfrm>
          <a:prstGeom prst="ellipse">
            <a:avLst/>
          </a:prstGeom>
          <a:solidFill>
            <a:srgbClr val="9DC3E6">
              <a:alpha val="30196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766349" y="5167035"/>
            <a:ext cx="322019" cy="308030"/>
          </a:xfrm>
          <a:prstGeom prst="ellipse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48" y="1385177"/>
            <a:ext cx="2116056" cy="2371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성공포인트 </a:t>
            </a:r>
            <a:r>
              <a:rPr lang="ko-KR" altLang="en-US" dirty="0" err="1" smtClean="0"/>
              <a:t>반응형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19374" y="1385177"/>
            <a:ext cx="2100130" cy="2371683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56879" y="1283430"/>
            <a:ext cx="611141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1100px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6314" y="2476422"/>
            <a:ext cx="537403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375px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230001" y="1161965"/>
            <a:ext cx="3564250" cy="440910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877549" y="2380599"/>
            <a:ext cx="2099618" cy="319046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5236" y="1801064"/>
            <a:ext cx="3294041" cy="28706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817" y="2705459"/>
            <a:ext cx="1902887" cy="2365576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4315" y="2476422"/>
            <a:ext cx="2113223" cy="313255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924315" y="2476421"/>
            <a:ext cx="2113223" cy="3132560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51117" y="5080700"/>
            <a:ext cx="322019" cy="308030"/>
          </a:xfrm>
          <a:prstGeom prst="ellipse">
            <a:avLst/>
          </a:prstGeom>
          <a:solidFill>
            <a:srgbClr val="9DC3E6">
              <a:alpha val="30196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766349" y="5167035"/>
            <a:ext cx="322019" cy="308030"/>
          </a:xfrm>
          <a:prstGeom prst="ellipse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751" y="1161966"/>
            <a:ext cx="2653527" cy="29855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프로세스 </a:t>
            </a:r>
            <a:r>
              <a:rPr lang="ko-KR" altLang="en-US" dirty="0" err="1" smtClean="0"/>
              <a:t>반응형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1" y="1161966"/>
            <a:ext cx="2653527" cy="2928789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973" y="1801062"/>
            <a:ext cx="3274493" cy="28786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54" y="2705459"/>
            <a:ext cx="1907409" cy="218673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56879" y="1283430"/>
            <a:ext cx="611141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1100px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73654" y="2433040"/>
            <a:ext cx="537403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375px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230001" y="1161965"/>
            <a:ext cx="3564250" cy="440910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77549" y="2380599"/>
            <a:ext cx="2099618" cy="319046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851117" y="5080700"/>
            <a:ext cx="322019" cy="308030"/>
          </a:xfrm>
          <a:prstGeom prst="ellipse">
            <a:avLst/>
          </a:prstGeom>
          <a:solidFill>
            <a:srgbClr val="9DC3E6">
              <a:alpha val="30196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766349" y="5167035"/>
            <a:ext cx="322019" cy="308030"/>
          </a:xfrm>
          <a:prstGeom prst="ellipse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5446" y="2547559"/>
            <a:ext cx="2455877" cy="3009283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715446" y="2547559"/>
            <a:ext cx="2455877" cy="3009284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\Desktop\쓸만한 그림\캡처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101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7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컨설팅 </a:t>
            </a:r>
            <a:r>
              <a:rPr lang="ko-KR" altLang="en-US" dirty="0" err="1" smtClean="0"/>
              <a:t>반응형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1" y="1154964"/>
            <a:ext cx="2809135" cy="442121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552651" y="1154964"/>
            <a:ext cx="2803665" cy="4409102"/>
          </a:xfrm>
          <a:prstGeom prst="roundRect">
            <a:avLst/>
          </a:prstGeom>
          <a:solidFill>
            <a:srgbClr val="9DC3E6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915129" y="1671994"/>
            <a:ext cx="3229619" cy="2825006"/>
          </a:xfrm>
          <a:ln w="19050"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974691" y="1276429"/>
            <a:ext cx="611141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</a:rPr>
              <a:t>1100px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47813" y="1154964"/>
            <a:ext cx="3564250" cy="440910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368929" y="4927031"/>
            <a:ext cx="322019" cy="308030"/>
          </a:xfrm>
          <a:prstGeom prst="ellipse">
            <a:avLst/>
          </a:prstGeom>
          <a:solidFill>
            <a:srgbClr val="9DC3E6">
              <a:alpha val="30196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9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125" y="729770"/>
            <a:ext cx="2201222" cy="435827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22752" y="738636"/>
            <a:ext cx="2166097" cy="4349411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52770" y="1950021"/>
            <a:ext cx="537403" cy="230229"/>
          </a:xfrm>
          <a:prstGeom prst="rect">
            <a:avLst/>
          </a:prstGeom>
          <a:noFill/>
        </p:spPr>
        <p:txBody>
          <a:bodyPr wrap="none" lIns="75603" tIns="37801" rIns="75603" bIns="37801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375px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456665" y="1897580"/>
            <a:ext cx="2099618" cy="3190467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345464" y="4684016"/>
            <a:ext cx="322019" cy="308030"/>
          </a:xfrm>
          <a:prstGeom prst="ellipse">
            <a:avLst/>
          </a:prstGeom>
          <a:solidFill>
            <a:schemeClr val="accent6">
              <a:lumMod val="60000"/>
              <a:lumOff val="40000"/>
              <a:alpha val="30196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415" y="2179057"/>
            <a:ext cx="1562117" cy="2425970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341" y="720905"/>
            <a:ext cx="2557063" cy="4358276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82361" y="729770"/>
            <a:ext cx="2516260" cy="4349411"/>
          </a:xfrm>
          <a:prstGeom prst="roundRect">
            <a:avLst/>
          </a:prstGeom>
          <a:solidFill>
            <a:srgbClr val="A9D18E">
              <a:alpha val="2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3" tIns="37801" rIns="75603" bIns="37801"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77492" y="891059"/>
            <a:ext cx="2687003" cy="907337"/>
          </a:xfrm>
          <a:prstGeom prst="rect">
            <a:avLst/>
          </a:prstGeom>
          <a:noFill/>
        </p:spPr>
        <p:txBody>
          <a:bodyPr wrap="square" lIns="75603" tIns="37801" rIns="75603" bIns="37801" rtlCol="0">
            <a:spAutoFit/>
          </a:bodyPr>
          <a:lstStyle/>
          <a:p>
            <a:r>
              <a:rPr lang="ko-KR" altLang="en-US" dirty="0" smtClean="0"/>
              <a:t>화면을 줄일 때마다</a:t>
            </a:r>
            <a:endParaRPr lang="en-US" altLang="ko-KR" dirty="0" smtClean="0"/>
          </a:p>
          <a:p>
            <a:r>
              <a:rPr lang="en-US" altLang="ko-KR" dirty="0" smtClean="0"/>
              <a:t>Table</a:t>
            </a:r>
            <a:r>
              <a:rPr lang="ko-KR" altLang="en-US" dirty="0" smtClean="0"/>
              <a:t>이 어긋나서 일일이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3000" b="0" strike="noStrike" spc="-1" dirty="0" smtClean="0">
                <a:solidFill>
                  <a:schemeClr val="tx2"/>
                </a:solidFill>
                <a:latin typeface="맑은 고딕"/>
              </a:rPr>
              <a:t>프로젝트</a:t>
            </a:r>
            <a:r>
              <a:rPr lang="ko-KR" altLang="en-US" sz="3000" b="0" strike="noStrike" spc="-1" dirty="0" smtClean="0">
                <a:solidFill>
                  <a:schemeClr val="tx2"/>
                </a:solidFill>
                <a:latin typeface="맑은 고딕"/>
              </a:rPr>
              <a:t>를</a:t>
            </a:r>
            <a:r>
              <a:rPr lang="en-US" altLang="ko-KR" sz="3000" spc="-1" dirty="0">
                <a:solidFill>
                  <a:schemeClr val="tx2"/>
                </a:solidFill>
                <a:latin typeface="맑은 고딕"/>
              </a:rPr>
              <a:t> </a:t>
            </a:r>
            <a:r>
              <a:rPr lang="ko-KR" altLang="en-US" sz="3000" spc="-1" dirty="0" smtClean="0">
                <a:solidFill>
                  <a:schemeClr val="tx2"/>
                </a:solidFill>
                <a:latin typeface="맑은 고딕"/>
              </a:rPr>
              <a:t>진행하며 아쉬웠던 점</a:t>
            </a:r>
            <a:endParaRPr lang="en-US" sz="3000" b="0" strike="noStrike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idx="1"/>
          </p:nvPr>
        </p:nvSpPr>
        <p:spPr>
          <a:xfrm>
            <a:off x="143768" y="1326599"/>
            <a:ext cx="4536504" cy="39569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/>
          </a:bodyPr>
          <a:lstStyle/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000" spc="-1" dirty="0">
                <a:solidFill>
                  <a:schemeClr val="tx2"/>
                </a:solidFill>
                <a:latin typeface="맑은 고딕"/>
              </a:rPr>
              <a:t>아쉬웠던 점</a:t>
            </a:r>
          </a:p>
          <a:p>
            <a:pPr marL="780840" lvl="1"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화면 픽셀을 줄일  때 좀 더 부드럽고 자연스러운 배치를 하고 싶었지만 하지 못했다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</a:p>
          <a:p>
            <a:pPr marL="780840" lvl="1"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en-US" altLang="ko-KR" sz="1600" spc="-1" dirty="0" err="1">
                <a:solidFill>
                  <a:schemeClr val="tx2"/>
                </a:solidFill>
                <a:latin typeface="맑은 고딕"/>
              </a:rPr>
              <a:t>css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에서 다양한 애니메이션을 사용해보려 했지만 그러지 못했다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</a:p>
          <a:p>
            <a:pPr marL="780840" lvl="1"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smtClean="0">
                <a:solidFill>
                  <a:schemeClr val="tx2"/>
                </a:solidFill>
                <a:latin typeface="맑은 고딕"/>
              </a:rPr>
              <a:t>구현할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순서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,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역할 분담 등 정확한 계획수립을 하지 못해서 혼란이 있었던 것 같다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  <a:endParaRPr lang="en-US" sz="1600" b="0" strike="noStrike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5" name="PlaceHolder 2"/>
          <p:cNvSpPr txBox="1">
            <a:spLocks/>
          </p:cNvSpPr>
          <p:nvPr/>
        </p:nvSpPr>
        <p:spPr>
          <a:xfrm>
            <a:off x="4968304" y="1323107"/>
            <a:ext cx="4536504" cy="3956947"/>
          </a:xfrm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t">
            <a:normAutofit fontScale="95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2000" spc="-1" dirty="0" smtClean="0">
                <a:solidFill>
                  <a:schemeClr val="tx2"/>
                </a:solidFill>
                <a:latin typeface="맑은 고딕"/>
              </a:rPr>
              <a:t>해결방안 및 소감</a:t>
            </a:r>
            <a:endParaRPr lang="ko-KR" altLang="en-US" sz="2000" spc="-1" dirty="0">
              <a:solidFill>
                <a:schemeClr val="tx2"/>
              </a:solidFill>
              <a:latin typeface="맑은 고딕"/>
            </a:endParaRPr>
          </a:p>
          <a:p>
            <a:pPr marL="780840" lvl="1"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조금 더 깊게 공부하고 코드에 대한 이해도를 높여 자연스럽고 다양한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반응형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 코드와 애니메이션 코드를 사용한다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</a:p>
          <a:p>
            <a:pPr marL="780840" lvl="1">
              <a:spcBef>
                <a:spcPts val="1417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ko-KR" altLang="en-US" sz="1600" spc="-1" dirty="0" smtClean="0">
                <a:solidFill>
                  <a:schemeClr val="tx2"/>
                </a:solidFill>
                <a:latin typeface="맑은 고딕"/>
              </a:rPr>
              <a:t>시간을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조금 더 투자하더라고 계획수립과 역할분담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, </a:t>
            </a:r>
            <a:r>
              <a:rPr lang="ko-KR" altLang="en-US" sz="1600" spc="-1" dirty="0">
                <a:solidFill>
                  <a:schemeClr val="tx2"/>
                </a:solidFill>
                <a:latin typeface="맑은 고딕"/>
              </a:rPr>
              <a:t>의사소통을 중요시 </a:t>
            </a:r>
            <a:r>
              <a:rPr lang="ko-KR" altLang="en-US" sz="1600" spc="-1" dirty="0" err="1">
                <a:solidFill>
                  <a:schemeClr val="tx2"/>
                </a:solidFill>
                <a:latin typeface="맑은 고딕"/>
              </a:rPr>
              <a:t>해야한다</a:t>
            </a:r>
            <a:r>
              <a:rPr lang="en-US" altLang="ko-KR" sz="1600" spc="-1" dirty="0">
                <a:solidFill>
                  <a:schemeClr val="tx2"/>
                </a:solidFill>
                <a:latin typeface="맑은 고딕"/>
              </a:rPr>
              <a:t>.</a:t>
            </a:r>
            <a:endParaRPr lang="en-US" sz="1600" spc="-1" dirty="0">
              <a:solidFill>
                <a:schemeClr val="tx2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816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616B9D-0FF7-9996-115F-3E2E40D9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r>
              <a:rPr lang="ko-KR" altLang="en-US" dirty="0" smtClean="0"/>
              <a:t>번째 </a:t>
            </a: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smtClean="0"/>
              <a:t>황성</a:t>
            </a:r>
            <a:r>
              <a:rPr lang="ko-KR" altLang="en-US" dirty="0"/>
              <a:t>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FF523C-25E1-86F6-2BB9-6E474F75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1" y="1397949"/>
            <a:ext cx="9184568" cy="3966221"/>
          </a:xfrm>
          <a:prstGeom prst="rect">
            <a:avLst/>
          </a:prstGeom>
        </p:spPr>
        <p:txBody>
          <a:bodyPr lIns="75603" tIns="37801" rIns="75603" bIns="37801"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담당영역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 smtClean="0"/>
              <a:t>menu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</a:t>
            </a:r>
            <a:r>
              <a:rPr lang="en-US" altLang="ko-KR" dirty="0"/>
              <a:t>.</a:t>
            </a:r>
            <a:r>
              <a:rPr lang="ko-KR" altLang="en-US" dirty="0"/>
              <a:t>서브페이지</a:t>
            </a:r>
            <a:r>
              <a:rPr lang="en-US" altLang="ko-KR" dirty="0"/>
              <a:t> – </a:t>
            </a:r>
            <a:r>
              <a:rPr lang="en-US" altLang="ko-KR" dirty="0" smtClean="0"/>
              <a:t>history(</a:t>
            </a:r>
            <a:r>
              <a:rPr lang="ko-KR" altLang="en-US" dirty="0" err="1" smtClean="0"/>
              <a:t>본스치킨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07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그림 18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0" y="196560"/>
            <a:ext cx="10079640" cy="520344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185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0" y="633240"/>
            <a:ext cx="10079640" cy="443340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그림 18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592040" y="910"/>
            <a:ext cx="4172760" cy="566964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187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227520"/>
            <a:ext cx="10079640" cy="544248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\Desktop\쓸만한 그림\qhstm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4368" cy="405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그림 18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672160" y="2029705"/>
            <a:ext cx="6415040" cy="3640845"/>
          </a:xfrm>
          <a:prstGeom prst="rect">
            <a:avLst/>
          </a:prstGeom>
          <a:ln w="18000">
            <a:noFill/>
          </a:ln>
        </p:spPr>
      </p:pic>
      <p:sp>
        <p:nvSpPr>
          <p:cNvPr id="3" name="왼쪽으로 구부러진 화살표 2"/>
          <p:cNvSpPr/>
          <p:nvPr/>
        </p:nvSpPr>
        <p:spPr>
          <a:xfrm rot="19212896">
            <a:off x="6118780" y="154612"/>
            <a:ext cx="1116124" cy="1749047"/>
          </a:xfrm>
          <a:prstGeom prst="curved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4" name="오른쪽으로 구부러진 화살표 3"/>
          <p:cNvSpPr/>
          <p:nvPr/>
        </p:nvSpPr>
        <p:spPr>
          <a:xfrm rot="18736864">
            <a:off x="2064532" y="4258591"/>
            <a:ext cx="1063618" cy="1627521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65301" y="231706"/>
            <a:ext cx="2304256" cy="159485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살짝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지루해보이는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글로만 된 페이지를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전속모델이 들어간 사진과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rgbClr val="0070C0"/>
                </a:solidFill>
              </a:rPr>
              <a:t>안심할수있는</a:t>
            </a:r>
            <a:r>
              <a:rPr lang="ko-KR" altLang="en-US" sz="1200" dirty="0" smtClean="0">
                <a:solidFill>
                  <a:srgbClr val="0070C0"/>
                </a:solidFill>
              </a:rPr>
              <a:t> 건강한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구운치킨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이라는 부분을 강조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\Desktop\쓸만한 그림\qhstm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40262" cy="43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그림 18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024088" y="2331219"/>
            <a:ext cx="7056963" cy="3339331"/>
          </a:xfrm>
          <a:prstGeom prst="rect">
            <a:avLst/>
          </a:prstGeom>
          <a:ln w="18000">
            <a:noFill/>
          </a:ln>
        </p:spPr>
      </p:pic>
      <p:sp>
        <p:nvSpPr>
          <p:cNvPr id="4" name="왼쪽으로 구부러진 화살표 3"/>
          <p:cNvSpPr/>
          <p:nvPr/>
        </p:nvSpPr>
        <p:spPr>
          <a:xfrm rot="19212896">
            <a:off x="4750629" y="282078"/>
            <a:ext cx="1116124" cy="1749047"/>
          </a:xfrm>
          <a:prstGeom prst="curved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5" name="오른쪽으로 구부러진 화살표 4"/>
          <p:cNvSpPr/>
          <p:nvPr/>
        </p:nvSpPr>
        <p:spPr>
          <a:xfrm rot="18062841">
            <a:off x="1730807" y="4320308"/>
            <a:ext cx="581512" cy="1627521"/>
          </a:xfrm>
          <a:prstGeom prst="curv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96496" y="459011"/>
            <a:ext cx="2304256" cy="12955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70C0"/>
                </a:solidFill>
              </a:rPr>
              <a:t>올드해보이는</a:t>
            </a:r>
            <a:r>
              <a:rPr lang="ko-KR" altLang="en-US" sz="1200" dirty="0" smtClean="0">
                <a:solidFill>
                  <a:srgbClr val="0070C0"/>
                </a:solidFill>
              </a:rPr>
              <a:t> 공정과정소개보다는 아이들도 먹을 수 있는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건강한 음식이라는 부분을 강조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림 180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9" y="0"/>
            <a:ext cx="10080265" cy="5670550"/>
          </a:xfrm>
          <a:prstGeom prst="rect">
            <a:avLst/>
          </a:prstGeom>
          <a:ln w="18000">
            <a:noFill/>
          </a:ln>
        </p:spPr>
      </p:pic>
    </p:spTree>
    <p:extLst>
      <p:ext uri="{BB962C8B-B14F-4D97-AF65-F5344CB8AC3E}">
        <p14:creationId xmlns:p14="http://schemas.microsoft.com/office/powerpoint/2010/main" val="31592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그림 186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622574" y="215058"/>
            <a:ext cx="3452680" cy="5073152"/>
          </a:xfrm>
          <a:prstGeom prst="rect">
            <a:avLst/>
          </a:prstGeom>
          <a:ln w="18000">
            <a:noFill/>
          </a:ln>
        </p:spPr>
      </p:pic>
      <p:pic>
        <p:nvPicPr>
          <p:cNvPr id="3074" name="Picture 2" descr="C:\Users\y\Desktop\쓸만한 그림\qhstm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66" y="137501"/>
            <a:ext cx="3763054" cy="52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220434" y="1395115"/>
            <a:ext cx="1944216" cy="50405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40414" y="2769357"/>
            <a:ext cx="2304256" cy="12955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70C0"/>
                </a:solidFill>
              </a:rPr>
              <a:t>대하소설같은</a:t>
            </a:r>
            <a:r>
              <a:rPr lang="ko-KR" altLang="en-US" sz="1200" dirty="0" smtClean="0">
                <a:solidFill>
                  <a:srgbClr val="0070C0"/>
                </a:solidFill>
              </a:rPr>
              <a:t> 지루한 연혁을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사진이 들어간 연혁으로 대체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rgbClr val="0070C0"/>
                </a:solidFill>
              </a:rPr>
              <a:t>백과사전같은</a:t>
            </a:r>
            <a:r>
              <a:rPr lang="ko-KR" altLang="en-US" sz="1200" dirty="0" smtClean="0">
                <a:solidFill>
                  <a:srgbClr val="0070C0"/>
                </a:solidFill>
              </a:rPr>
              <a:t> 역사보다는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핵심 포인트만 기재하는 형태로 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집중력을 높임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그림 19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096096" y="387004"/>
            <a:ext cx="3312367" cy="4680520"/>
          </a:xfrm>
          <a:prstGeom prst="rect">
            <a:avLst/>
          </a:prstGeom>
          <a:ln w="18000">
            <a:noFill/>
          </a:ln>
        </p:spPr>
      </p:pic>
      <p:pic>
        <p:nvPicPr>
          <p:cNvPr id="3" name="그림 2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60"/>
            <a:ext cx="3142440" cy="5669640"/>
          </a:xfrm>
          <a:prstGeom prst="rect">
            <a:avLst/>
          </a:prstGeom>
          <a:ln w="18000">
            <a:noFill/>
          </a:ln>
        </p:spPr>
      </p:pic>
      <p:pic>
        <p:nvPicPr>
          <p:cNvPr id="4" name="그림 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15513" y="910"/>
            <a:ext cx="3665359" cy="5669640"/>
          </a:xfrm>
          <a:prstGeom prst="rect">
            <a:avLst/>
          </a:prstGeom>
          <a:ln w="18000">
            <a:noFill/>
          </a:ln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2232000" y="98971"/>
            <a:ext cx="2520279" cy="6480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662008" y="258897"/>
            <a:ext cx="2304256" cy="70417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0070C0"/>
                </a:solidFill>
              </a:rPr>
              <a:t>가상선택자를</a:t>
            </a:r>
            <a:r>
              <a:rPr lang="ko-KR" altLang="en-US" sz="1200" dirty="0" smtClean="0">
                <a:solidFill>
                  <a:srgbClr val="0070C0"/>
                </a:solidFill>
              </a:rPr>
              <a:t> 이용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가운데선 넣어준 후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7090" y="2331219"/>
            <a:ext cx="2304256" cy="70417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0070C0"/>
                </a:solidFill>
              </a:rPr>
              <a:t>헷갈리지 않도록 </a:t>
            </a:r>
            <a:r>
              <a:rPr lang="en-US" altLang="ko-KR" sz="1100" dirty="0" smtClean="0">
                <a:solidFill>
                  <a:srgbClr val="0070C0"/>
                </a:solidFill>
              </a:rPr>
              <a:t>strong</a:t>
            </a:r>
            <a:r>
              <a:rPr lang="ko-KR" altLang="en-US" sz="1100" dirty="0" smtClean="0">
                <a:solidFill>
                  <a:srgbClr val="0070C0"/>
                </a:solidFill>
              </a:rPr>
              <a:t>태그에 </a:t>
            </a:r>
            <a:r>
              <a:rPr lang="ko-KR" altLang="en-US" sz="1100" dirty="0" err="1" smtClean="0">
                <a:solidFill>
                  <a:srgbClr val="0070C0"/>
                </a:solidFill>
              </a:rPr>
              <a:t>가상선택자를</a:t>
            </a:r>
            <a:r>
              <a:rPr lang="ko-KR" altLang="en-US" sz="1100" dirty="0" smtClean="0">
                <a:solidFill>
                  <a:srgbClr val="0070C0"/>
                </a:solidFill>
              </a:rPr>
              <a:t> 생성하여 가로선을 넣었습니다</a:t>
            </a:r>
            <a:r>
              <a:rPr lang="en-US" altLang="ko-KR" sz="1100" dirty="0" smtClean="0">
                <a:solidFill>
                  <a:srgbClr val="0070C0"/>
                </a:solidFill>
              </a:rPr>
              <a:t>.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968304" y="2012075"/>
            <a:ext cx="2664296" cy="82310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576846" y="747043"/>
            <a:ext cx="1911738" cy="720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727090" y="387004"/>
            <a:ext cx="2304256" cy="8874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070C0"/>
                </a:solidFill>
              </a:rPr>
              <a:t>사진과 연도를 좌우로 나누기 위해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item:nth-child</a:t>
            </a:r>
            <a:r>
              <a:rPr lang="en-US" altLang="ko-KR" sz="1200" dirty="0" smtClean="0">
                <a:solidFill>
                  <a:srgbClr val="0070C0"/>
                </a:solidFill>
              </a:rPr>
              <a:t>(even)</a:t>
            </a:r>
            <a:r>
              <a:rPr lang="ko-KR" altLang="en-US" sz="1200" dirty="0" smtClean="0">
                <a:solidFill>
                  <a:srgbClr val="0070C0"/>
                </a:solidFill>
              </a:rPr>
              <a:t>을 통해 짝수</a:t>
            </a:r>
            <a:r>
              <a:rPr lang="en-US" altLang="ko-KR" sz="1200" dirty="0" smtClean="0">
                <a:solidFill>
                  <a:srgbClr val="0070C0"/>
                </a:solidFill>
              </a:rPr>
              <a:t>item</a:t>
            </a:r>
            <a:r>
              <a:rPr lang="ko-KR" altLang="en-US" sz="1200" dirty="0" smtClean="0">
                <a:solidFill>
                  <a:srgbClr val="0070C0"/>
                </a:solidFill>
              </a:rPr>
              <a:t>은 왼쪽으로 오도록 설정 </a:t>
            </a:r>
            <a:endParaRPr lang="en-US" altLang="ko-KR" sz="12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그림 188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60"/>
            <a:ext cx="3176824" cy="4491099"/>
          </a:xfrm>
          <a:prstGeom prst="rect">
            <a:avLst/>
          </a:prstGeom>
          <a:ln w="18000">
            <a:noFill/>
          </a:ln>
        </p:spPr>
      </p:pic>
      <p:pic>
        <p:nvPicPr>
          <p:cNvPr id="190" name="그림 189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76824" y="1656215"/>
            <a:ext cx="3231640" cy="4014335"/>
          </a:xfrm>
          <a:prstGeom prst="rect">
            <a:avLst/>
          </a:prstGeom>
          <a:ln w="18000">
            <a:noFill/>
          </a:ln>
        </p:spPr>
      </p:pic>
      <p:pic>
        <p:nvPicPr>
          <p:cNvPr id="4" name="그림 3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176216" y="0"/>
            <a:ext cx="5891437" cy="3195315"/>
          </a:xfrm>
          <a:prstGeom prst="rect">
            <a:avLst/>
          </a:prstGeom>
          <a:ln w="18000">
            <a:noFill/>
          </a:ln>
        </p:spPr>
      </p:pic>
      <p:cxnSp>
        <p:nvCxnSpPr>
          <p:cNvPr id="3" name="직선 화살표 연결선 2"/>
          <p:cNvCxnSpPr/>
          <p:nvPr/>
        </p:nvCxnSpPr>
        <p:spPr>
          <a:xfrm>
            <a:off x="2880072" y="1323107"/>
            <a:ext cx="1584176" cy="1440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56536" y="1251099"/>
            <a:ext cx="2952328" cy="5040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rgbClr val="0070C0"/>
                </a:solidFill>
              </a:rPr>
              <a:t>화면이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줄었을때</a:t>
            </a:r>
            <a:r>
              <a:rPr lang="ko-KR" altLang="en-US" sz="1300" dirty="0" smtClean="0">
                <a:solidFill>
                  <a:srgbClr val="0070C0"/>
                </a:solidFill>
              </a:rPr>
              <a:t> 텍스트 백그라운드에 배경색을 넣어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시인성</a:t>
            </a:r>
            <a:r>
              <a:rPr lang="ko-KR" altLang="en-US" sz="1300" dirty="0" smtClean="0">
                <a:solidFill>
                  <a:srgbClr val="0070C0"/>
                </a:solidFill>
              </a:rPr>
              <a:t> 확대</a:t>
            </a:r>
            <a:endParaRPr lang="ko-KR" altLang="en-US" sz="1300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0826" y="3572155"/>
            <a:ext cx="2952328" cy="5040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rgbClr val="0070C0"/>
                </a:solidFill>
              </a:rPr>
              <a:t>마찬가지로 화면이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줄었을때</a:t>
            </a:r>
            <a:r>
              <a:rPr lang="ko-KR" altLang="en-US" sz="1300" dirty="0" smtClean="0">
                <a:solidFill>
                  <a:srgbClr val="0070C0"/>
                </a:solidFill>
              </a:rPr>
              <a:t> 글자가 가운데로 </a:t>
            </a:r>
            <a:r>
              <a:rPr lang="ko-KR" altLang="en-US" sz="1300" dirty="0" err="1" smtClean="0">
                <a:solidFill>
                  <a:srgbClr val="0070C0"/>
                </a:solidFill>
              </a:rPr>
              <a:t>올수있도록</a:t>
            </a:r>
            <a:r>
              <a:rPr lang="ko-KR" altLang="en-US" sz="1300" dirty="0" smtClean="0">
                <a:solidFill>
                  <a:srgbClr val="0070C0"/>
                </a:solidFill>
              </a:rPr>
              <a:t> 정렬</a:t>
            </a:r>
            <a:endParaRPr lang="ko-KR" altLang="en-US" sz="1300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048424" y="4131419"/>
            <a:ext cx="720080" cy="5040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816" y="0"/>
            <a:ext cx="8784976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546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ko-KR" sz="3000" b="0" strike="noStrike" spc="-1" dirty="0" smtClean="0">
                <a:solidFill>
                  <a:schemeClr val="tx2"/>
                </a:solidFill>
                <a:latin typeface="맑은 고딕"/>
              </a:rPr>
              <a:t>프로젝트</a:t>
            </a:r>
            <a:r>
              <a:rPr lang="ko-KR" altLang="en-US" sz="3000" b="0" strike="noStrike" spc="-1" dirty="0" smtClean="0">
                <a:solidFill>
                  <a:schemeClr val="tx2"/>
                </a:solidFill>
                <a:latin typeface="맑은 고딕"/>
              </a:rPr>
              <a:t>를</a:t>
            </a:r>
            <a:r>
              <a:rPr lang="en-US" altLang="ko-KR" sz="3000" spc="-1" dirty="0">
                <a:solidFill>
                  <a:schemeClr val="tx2"/>
                </a:solidFill>
                <a:latin typeface="맑은 고딕"/>
              </a:rPr>
              <a:t> </a:t>
            </a:r>
            <a:r>
              <a:rPr lang="ko-KR" altLang="en-US" sz="3000" spc="-1" dirty="0" smtClean="0">
                <a:solidFill>
                  <a:schemeClr val="tx2"/>
                </a:solidFill>
                <a:latin typeface="맑은 고딕"/>
              </a:rPr>
              <a:t>진행하며 아쉬웠던 부분 및 소감 </a:t>
            </a:r>
            <a:endParaRPr lang="en-US" sz="3000" b="0" strike="noStrike" spc="-1" dirty="0">
              <a:solidFill>
                <a:schemeClr val="tx2"/>
              </a:solidFill>
              <a:latin typeface="맑은 고딕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idx="1"/>
          </p:nvPr>
        </p:nvSpPr>
        <p:spPr>
          <a:xfrm>
            <a:off x="71760" y="1323107"/>
            <a:ext cx="5616624" cy="39569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/>
          </a:bodyPr>
          <a:lstStyle/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ko-KR" sz="1700" b="0" strike="noStrike" spc="-1" dirty="0" smtClean="0">
                <a:solidFill>
                  <a:schemeClr val="tx2"/>
                </a:solidFill>
                <a:latin typeface="맑은 고딕"/>
              </a:rPr>
              <a:t>11</a:t>
            </a: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월 </a:t>
            </a:r>
            <a:r>
              <a:rPr lang="en-US" altLang="ko-KR" sz="1700" b="0" strike="noStrike" spc="-1" dirty="0" smtClean="0">
                <a:solidFill>
                  <a:schemeClr val="tx2"/>
                </a:solidFill>
                <a:latin typeface="맑은 고딕"/>
              </a:rPr>
              <a:t>18</a:t>
            </a: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일 초기 </a:t>
            </a:r>
            <a:r>
              <a:rPr lang="ko-KR" altLang="en-US" sz="1700" b="0" strike="noStrike" spc="-1" dirty="0" err="1" smtClean="0">
                <a:solidFill>
                  <a:schemeClr val="tx2"/>
                </a:solidFill>
                <a:latin typeface="맑은 고딕"/>
              </a:rPr>
              <a:t>메인페이지</a:t>
            </a: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 </a:t>
            </a:r>
            <a:r>
              <a:rPr lang="ko-KR" altLang="en-US" sz="1700" b="0" strike="noStrike" spc="-1" dirty="0" err="1" smtClean="0">
                <a:solidFill>
                  <a:schemeClr val="tx2"/>
                </a:solidFill>
                <a:latin typeface="맑은 고딕"/>
              </a:rPr>
              <a:t>작업할때</a:t>
            </a:r>
            <a:r>
              <a:rPr lang="ko-KR" altLang="en-US" sz="1700" spc="-1" dirty="0" err="1" smtClean="0">
                <a:solidFill>
                  <a:schemeClr val="tx2"/>
                </a:solidFill>
                <a:latin typeface="맑은 고딕"/>
              </a:rPr>
              <a:t>에</a:t>
            </a:r>
            <a:r>
              <a:rPr lang="ko-KR" altLang="en-US" sz="1700" spc="-1" dirty="0" smtClean="0">
                <a:solidFill>
                  <a:schemeClr val="tx2"/>
                </a:solidFill>
                <a:latin typeface="맑은 고딕"/>
              </a:rPr>
              <a:t> 심각한 실력부족</a:t>
            </a:r>
            <a:endParaRPr lang="en-US" altLang="ko-KR" sz="1700" spc="-1" dirty="0" smtClean="0">
              <a:solidFill>
                <a:schemeClr val="tx2"/>
              </a:solidFill>
              <a:latin typeface="맑은 고딕"/>
            </a:endParaRPr>
          </a:p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프로젝트 하면서 좀 늘어서 </a:t>
            </a:r>
            <a:r>
              <a:rPr lang="ko-KR" altLang="en-US" sz="1700" b="0" strike="noStrike" spc="-1" dirty="0" err="1" smtClean="0">
                <a:solidFill>
                  <a:schemeClr val="tx2"/>
                </a:solidFill>
                <a:latin typeface="맑은 고딕"/>
              </a:rPr>
              <a:t>바꿔보려했지만</a:t>
            </a: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 조원들의 자료가 합쳐진 파일을 건드린 순간 망가지는 프로젝트를 보면서 진작 코드를 깔끔하게 </a:t>
            </a:r>
            <a:r>
              <a:rPr lang="ko-KR" altLang="en-US" sz="1700" b="0" strike="noStrike" spc="-1" dirty="0" err="1" smtClean="0">
                <a:solidFill>
                  <a:schemeClr val="tx2"/>
                </a:solidFill>
                <a:latin typeface="맑은 고딕"/>
              </a:rPr>
              <a:t>만들었어야했는데</a:t>
            </a: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 라는 아쉬움 </a:t>
            </a:r>
            <a:endParaRPr lang="en-US" altLang="ko-KR" sz="1700" b="0" strike="noStrike" spc="-1" dirty="0" smtClean="0">
              <a:solidFill>
                <a:schemeClr val="tx2"/>
              </a:solidFill>
              <a:latin typeface="맑은 고딕"/>
            </a:endParaRPr>
          </a:p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1700" spc="-1" dirty="0" smtClean="0">
                <a:solidFill>
                  <a:schemeClr val="tx2"/>
                </a:solidFill>
                <a:latin typeface="맑은 고딕"/>
              </a:rPr>
              <a:t>프로젝트 초기에 완성도 높은 사이트에 들어가서 개발자메뉴를 통해 </a:t>
            </a:r>
            <a:r>
              <a:rPr lang="ko-KR" altLang="en-US" sz="1700" spc="-1" dirty="0" err="1" smtClean="0">
                <a:solidFill>
                  <a:schemeClr val="tx2"/>
                </a:solidFill>
                <a:latin typeface="맑은 고딕"/>
              </a:rPr>
              <a:t>복붙해서</a:t>
            </a:r>
            <a:r>
              <a:rPr lang="ko-KR" altLang="en-US" sz="1700" spc="-1" dirty="0" smtClean="0">
                <a:solidFill>
                  <a:schemeClr val="tx2"/>
                </a:solidFill>
                <a:latin typeface="맑은 고딕"/>
              </a:rPr>
              <a:t> 쉽게 가려다가 난이도 높은 코드들에 날린 시간</a:t>
            </a:r>
            <a:r>
              <a:rPr lang="en-US" sz="1700" b="0" strike="noStrike" spc="-1" dirty="0" smtClean="0">
                <a:solidFill>
                  <a:schemeClr val="tx2"/>
                </a:solidFill>
                <a:latin typeface="맑은 고딕"/>
              </a:rPr>
              <a:t> </a:t>
            </a:r>
          </a:p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1700" spc="-1" dirty="0" smtClean="0">
                <a:solidFill>
                  <a:schemeClr val="tx2"/>
                </a:solidFill>
                <a:latin typeface="맑은 고딕"/>
              </a:rPr>
              <a:t>아쉬운 시간분배</a:t>
            </a:r>
            <a:endParaRPr lang="en-US" sz="1700" b="0" strike="noStrike" spc="-1" dirty="0" smtClean="0">
              <a:solidFill>
                <a:schemeClr val="tx2"/>
              </a:solidFill>
              <a:latin typeface="맑은 고딕"/>
            </a:endParaRPr>
          </a:p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1700" spc="-1" dirty="0" smtClean="0">
                <a:solidFill>
                  <a:schemeClr val="tx2"/>
                </a:solidFill>
                <a:latin typeface="맑은 고딕"/>
              </a:rPr>
              <a:t>프로젝트를 진행하며 실력이 많이 향상됨</a:t>
            </a:r>
            <a:endParaRPr lang="en-US" altLang="ko-KR" sz="1700" spc="-1" dirty="0" smtClean="0">
              <a:solidFill>
                <a:schemeClr val="tx2"/>
              </a:solidFill>
              <a:latin typeface="맑은 고딕"/>
            </a:endParaRPr>
          </a:p>
          <a:p>
            <a:pPr marL="380160" indent="-28512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1700" b="0" strike="noStrike" spc="-1" dirty="0" smtClean="0">
                <a:solidFill>
                  <a:schemeClr val="tx2"/>
                </a:solidFill>
                <a:latin typeface="맑은 고딕"/>
              </a:rPr>
              <a:t>프로젝트를 하면서 일의 순서에 대해 깨닫게 됨</a:t>
            </a:r>
            <a:endParaRPr lang="en-US" altLang="ko-KR" sz="1700" b="0" strike="noStrike" spc="-1" dirty="0" smtClean="0">
              <a:solidFill>
                <a:schemeClr val="tx2"/>
              </a:solidFill>
              <a:latin typeface="맑은 고딕"/>
            </a:endParaRPr>
          </a:p>
          <a:p>
            <a:pPr marL="95040" indent="0">
              <a:spcBef>
                <a:spcPts val="1417"/>
              </a:spcBef>
              <a:buClr>
                <a:srgbClr val="000000"/>
              </a:buClr>
              <a:buSzPct val="45000"/>
              <a:buNone/>
            </a:pPr>
            <a:endParaRPr lang="en-US" sz="1700" b="0" strike="noStrike" spc="-1" dirty="0" smtClean="0">
              <a:solidFill>
                <a:schemeClr val="tx2"/>
              </a:solidFill>
              <a:latin typeface="맑은 고딕"/>
            </a:endParaRPr>
          </a:p>
          <a:p>
            <a:pPr marL="95040" indent="0">
              <a:spcBef>
                <a:spcPts val="1417"/>
              </a:spcBef>
              <a:buClr>
                <a:srgbClr val="000000"/>
              </a:buClr>
              <a:buSzPct val="45000"/>
              <a:buNone/>
            </a:pPr>
            <a:endParaRPr lang="en-US" sz="2000" b="0" strike="noStrike" spc="-1" dirty="0">
              <a:solidFill>
                <a:schemeClr val="tx2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6321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B1CD973-4796-3FAD-D401-9431978D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602155"/>
            <a:ext cx="8694539" cy="2340227"/>
          </a:xfrm>
          <a:prstGeom prst="rect">
            <a:avLst/>
          </a:prstGeom>
        </p:spPr>
        <p:txBody>
          <a:bodyPr lIns="75603" tIns="37801" rIns="75603" bIns="37801">
            <a:noAutofit/>
          </a:bodyPr>
          <a:lstStyle/>
          <a:p>
            <a:pPr marL="0" indent="0" algn="ctr">
              <a:buNone/>
            </a:pPr>
            <a:r>
              <a:rPr lang="ko-KR" altLang="en-US" sz="7900" dirty="0" smtClean="0"/>
              <a:t>시연 및 </a:t>
            </a:r>
            <a:r>
              <a:rPr lang="en-US" altLang="ko-KR" sz="7900" dirty="0" smtClean="0"/>
              <a:t>Q &amp; A</a:t>
            </a:r>
          </a:p>
          <a:p>
            <a:pPr marL="0" indent="0" algn="ctr">
              <a:buNone/>
            </a:pPr>
            <a:endParaRPr lang="ko-KR" altLang="en-US" sz="7900" dirty="0"/>
          </a:p>
        </p:txBody>
      </p:sp>
    </p:spTree>
    <p:extLst>
      <p:ext uri="{BB962C8B-B14F-4D97-AF65-F5344CB8AC3E}">
        <p14:creationId xmlns:p14="http://schemas.microsoft.com/office/powerpoint/2010/main" val="36088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B1CD973-4796-3FAD-D401-9431978D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824" y="1755155"/>
            <a:ext cx="8694539" cy="2340227"/>
          </a:xfrm>
          <a:prstGeom prst="rect">
            <a:avLst/>
          </a:prstGeom>
        </p:spPr>
        <p:txBody>
          <a:bodyPr lIns="75603" tIns="37801" rIns="75603" bIns="37801">
            <a:noAutofit/>
          </a:bodyPr>
          <a:lstStyle/>
          <a:p>
            <a:pPr marL="0" indent="0" algn="ctr">
              <a:buNone/>
            </a:pPr>
            <a:r>
              <a:rPr lang="ko-KR" altLang="en-US" sz="7900" dirty="0" smtClean="0"/>
              <a:t>감사합니다</a:t>
            </a:r>
            <a:endParaRPr lang="ko-KR" altLang="en-US" sz="7900" dirty="0"/>
          </a:p>
          <a:p>
            <a:pPr algn="ctr"/>
            <a:endParaRPr lang="ko-KR" altLang="en-US" sz="7900" dirty="0"/>
          </a:p>
        </p:txBody>
      </p:sp>
    </p:spTree>
    <p:extLst>
      <p:ext uri="{BB962C8B-B14F-4D97-AF65-F5344CB8AC3E}">
        <p14:creationId xmlns:p14="http://schemas.microsoft.com/office/powerpoint/2010/main" val="11637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그림 18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951840" y="360"/>
            <a:ext cx="8228160" cy="5669640"/>
          </a:xfrm>
          <a:prstGeom prst="rect">
            <a:avLst/>
          </a:prstGeom>
          <a:ln w="18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9616B9D-0FF7-9996-115F-3E2E40D9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번째 </a:t>
            </a:r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 smtClean="0"/>
              <a:t>김수인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FF523C-25E1-86F6-2BB9-6E474F75F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1" y="1397949"/>
            <a:ext cx="9184568" cy="3966221"/>
          </a:xfrm>
          <a:prstGeom prst="rect">
            <a:avLst/>
          </a:prstGeom>
        </p:spPr>
        <p:txBody>
          <a:bodyPr lIns="75603" tIns="37801" rIns="75603" bIns="37801"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담당영역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전체와 틀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사용프로그램 </a:t>
            </a:r>
            <a:r>
              <a:rPr lang="en-US" altLang="ko-KR" dirty="0"/>
              <a:t>: html ,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46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entury Schoolbook"/>
        <a:ea typeface="HY엽서M"/>
        <a:cs typeface=""/>
      </a:majorFont>
      <a:minorFont>
        <a:latin typeface="Century Schoolbook"/>
        <a:ea typeface="HY엽서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746</Words>
  <Application>Microsoft Office PowerPoint</Application>
  <PresentationFormat>사용자 지정</PresentationFormat>
  <Paragraphs>179</Paragraphs>
  <Slides>76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76</vt:i4>
      </vt:variant>
    </vt:vector>
  </HeadingPairs>
  <TitlesOfParts>
    <vt:vector size="79" baseType="lpstr">
      <vt:lpstr>Office Theme</vt:lpstr>
      <vt:lpstr>Office Theme</vt:lpstr>
      <vt:lpstr>Office 테마</vt:lpstr>
      <vt:lpstr>HTML CSS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1번째 발표자 : 김수인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2번째 발표자 : 김현경</vt:lpstr>
      <vt:lpstr>Dropdown menu bar</vt:lpstr>
      <vt:lpstr>Dropdown menu bar</vt:lpstr>
      <vt:lpstr>Dropdown menu bar</vt:lpstr>
      <vt:lpstr>매장 안내</vt:lpstr>
      <vt:lpstr>화면 배치 계획</vt:lpstr>
      <vt:lpstr>화면 배치 계획</vt:lpstr>
      <vt:lpstr>화면 배치 계획</vt:lpstr>
      <vt:lpstr>화면 배치 계획</vt:lpstr>
      <vt:lpstr>화면 배치 계획</vt:lpstr>
      <vt:lpstr>표 삽입</vt:lpstr>
      <vt:lpstr>표 삽입</vt:lpstr>
      <vt:lpstr>지점검색 텍스트 창 추가</vt:lpstr>
      <vt:lpstr>지도 이미지 삽입</vt:lpstr>
      <vt:lpstr>지도 이미지 링크 삽입</vt:lpstr>
      <vt:lpstr>지도 이미지 링크 삽입</vt:lpstr>
      <vt:lpstr>Hover 기능 추가</vt:lpstr>
      <vt:lpstr>표와 링크 연결</vt:lpstr>
      <vt:lpstr>단점</vt:lpstr>
      <vt:lpstr>단점</vt:lpstr>
      <vt:lpstr>SVG(Scalable Vector Graphics) 사용</vt:lpstr>
      <vt:lpstr>SVG html 코드</vt:lpstr>
      <vt:lpstr>&lt;a&gt; 태그로 링크 추가</vt:lpstr>
      <vt:lpstr>반응형 - 미디어쿼리 사용</vt:lpstr>
      <vt:lpstr>3번째 발표자 : 김훈섭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Select 박스</vt:lpstr>
      <vt:lpstr>프로젝트를 진행하며 아쉬웠던 점</vt:lpstr>
      <vt:lpstr>4번째 발표자 : 김상진</vt:lpstr>
      <vt:lpstr>System &amp; Success Point &amp; Process</vt:lpstr>
      <vt:lpstr>.title animation</vt:lpstr>
      <vt:lpstr>&lt;P&gt; 애니메이션</vt:lpstr>
      <vt:lpstr>Consulting</vt:lpstr>
      <vt:lpstr>시스템 반응형</vt:lpstr>
      <vt:lpstr>성공포인트 반응형</vt:lpstr>
      <vt:lpstr>프로세스 반응형</vt:lpstr>
      <vt:lpstr>컨설팅 반응형</vt:lpstr>
      <vt:lpstr>PowerPoint 프레젠테이션</vt:lpstr>
      <vt:lpstr>프로젝트를 진행하며 아쉬웠던 점</vt:lpstr>
      <vt:lpstr>5번째 발표자 : 황성구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프로젝트를 진행하며 아쉬웠던 부분 및 소감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CSS 프로젝트</dc:title>
  <dc:creator>황성구</dc:creator>
  <cp:lastModifiedBy>황성구</cp:lastModifiedBy>
  <cp:revision>37</cp:revision>
  <dcterms:modified xsi:type="dcterms:W3CDTF">2023-04-04T10:04:51Z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2022-11-30T09:42:05Z</dcterms:created>
  <dc:creator/>
  <dc:description/>
  <dc:language>ko-KR</dc:language>
  <cp:lastModifiedBy/>
  <dcterms:modified xsi:type="dcterms:W3CDTF">2022-11-30T12:22:48Z</dcterms:modified>
  <cp:revision>3</cp:revision>
  <dc:subject/>
  <dc:title>Blue Curve</dc:title>
</cp:coreProperties>
</file>